
<file path=[Content_Types].xml><?xml version="1.0" encoding="utf-8"?>
<Types xmlns="http://schemas.openxmlformats.org/package/2006/content-types">
  <Default Extension="emf" ContentType="image/x-emf"/>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1"/>
  </p:notesMasterIdLst>
  <p:sldIdLst>
    <p:sldId id="299" r:id="rId2"/>
    <p:sldId id="302" r:id="rId3"/>
    <p:sldId id="300" r:id="rId4"/>
    <p:sldId id="257" r:id="rId5"/>
    <p:sldId id="258" r:id="rId6"/>
    <p:sldId id="259" r:id="rId7"/>
    <p:sldId id="260" r:id="rId8"/>
    <p:sldId id="261" r:id="rId9"/>
    <p:sldId id="301" r:id="rId10"/>
  </p:sldIdLst>
  <p:sldSz cx="9144000" cy="5143500" type="screen16x9"/>
  <p:notesSz cx="9144000" cy="5143500"/>
  <p:defaultTextStyle>
    <a:defPPr>
      <a:defRPr lang="de-DE"/>
    </a:defPPr>
    <a:lvl1pPr marL="25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1pPr>
    <a:lvl2pPr marL="61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2pPr>
    <a:lvl3pPr marL="97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3pPr>
    <a:lvl4pPr marL="133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4pPr>
    <a:lvl5pPr marL="1692000" indent="-252000" algn="l" defTabSz="914400" rtl="0" eaLnBrk="1" latinLnBrk="0" hangingPunct="1">
      <a:lnSpc>
        <a:spcPct val="12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A7D97-56CA-4560-87D7-A199244FE405}" v="2" dt="2026-08-19T20:08:23.5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986"/>
    <p:restoredTop sz="77909"/>
  </p:normalViewPr>
  <p:slideViewPr>
    <p:cSldViewPr snapToGrid="0" snapToObjects="1">
      <p:cViewPr varScale="1">
        <p:scale>
          <a:sx n="76" d="100"/>
          <a:sy n="76" d="100"/>
        </p:scale>
        <p:origin x="37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4769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ima.dzlm.de/node/125"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28950" y="642938"/>
            <a:ext cx="3086100" cy="1736725"/>
          </a:xfrm>
          <a:prstGeom prst="rect">
            <a:avLst/>
          </a:prstGeom>
          <a:noFill/>
          <a:ln w="12700">
            <a:solidFill>
              <a:prstClr val="black"/>
            </a:solidFill>
          </a:ln>
        </p:spPr>
      </p:sp>
      <p:sp>
        <p:nvSpPr>
          <p:cNvPr id="3" name="Notizenplatzhalter 2"/>
          <p:cNvSpPr>
            <a:spLocks noGrp="1"/>
          </p:cNvSpPr>
          <p:nvPr>
            <p:ph type="body" idx="1"/>
          </p:nvPr>
        </p:nvSpPr>
        <p:spPr>
          <a:xfrm>
            <a:off x="914400" y="2474913"/>
            <a:ext cx="7315200" cy="20256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Dieser Beitrag wurde auf Basis des </a:t>
            </a:r>
            <a:r>
              <a:rPr lang="de-CH" dirty="0" err="1"/>
              <a:t>FachBiSS</a:t>
            </a:r>
            <a:r>
              <a:rPr lang="de-CH" dirty="0"/>
              <a:t>-Einstiegsfilm für alle Fächer ’Sprache aufbauen in allen Fächern – Warum, wie und was?’ von Susanne Prediger und den entsprechenden Unterlagen erstellt. Die Kurzfassung des Films findet sich auf </a:t>
            </a:r>
            <a:r>
              <a:rPr lang="de-CH" dirty="0">
                <a:hlinkClick r:id="rId3"/>
              </a:rPr>
              <a:t>https://sima.dzlm.de/node/125</a:t>
            </a:r>
            <a:r>
              <a:rPr lang="de-CH" dirty="0"/>
              <a:t> </a:t>
            </a:r>
          </a:p>
          <a:p>
            <a:endParaRPr lang="de-CH" dirty="0"/>
          </a:p>
        </p:txBody>
      </p:sp>
    </p:spTree>
    <p:extLst>
      <p:ext uri="{BB962C8B-B14F-4D97-AF65-F5344CB8AC3E}">
        <p14:creationId xmlns:p14="http://schemas.microsoft.com/office/powerpoint/2010/main" val="3289693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28950" y="642938"/>
            <a:ext cx="3086100" cy="1736725"/>
          </a:xfrm>
          <a:prstGeom prst="rect">
            <a:avLst/>
          </a:prstGeom>
          <a:noFill/>
          <a:ln w="12700">
            <a:solidFill>
              <a:prstClr val="black"/>
            </a:solidFill>
          </a:ln>
        </p:spPr>
      </p:sp>
      <p:sp>
        <p:nvSpPr>
          <p:cNvPr id="3" name="Notizenplatzhalter 2"/>
          <p:cNvSpPr>
            <a:spLocks noGrp="1"/>
          </p:cNvSpPr>
          <p:nvPr>
            <p:ph type="body" idx="1"/>
          </p:nvPr>
        </p:nvSpPr>
        <p:spPr>
          <a:xfrm>
            <a:off x="914400" y="2474913"/>
            <a:ext cx="7315200" cy="20256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Warum Sprache das fachliche Lernen trägt: </a:t>
            </a:r>
            <a:r>
              <a:rPr lang="en-US" sz="1200" i="1" dirty="0">
                <a:solidFill>
                  <a:schemeClr val="tx1"/>
                </a:solidFill>
                <a:latin typeface="Calibri" pitchFamily="34" charset="0"/>
                <a:ea typeface="Calibri" pitchFamily="34" charset="-122"/>
                <a:cs typeface="Calibri" pitchFamily="34" charset="-120"/>
              </a:rPr>
              <a:t>Drei </a:t>
            </a:r>
            <a:r>
              <a:rPr lang="en-US" sz="1200" i="1" dirty="0" err="1">
                <a:solidFill>
                  <a:schemeClr val="tx1"/>
                </a:solidFill>
                <a:latin typeface="Calibri" pitchFamily="34" charset="0"/>
                <a:ea typeface="Calibri" pitchFamily="34" charset="-122"/>
                <a:cs typeface="Calibri" pitchFamily="34" charset="-120"/>
              </a:rPr>
              <a:t>Gründe</a:t>
            </a:r>
            <a:r>
              <a:rPr lang="en-US" sz="1200" i="1" dirty="0">
                <a:solidFill>
                  <a:schemeClr val="tx1"/>
                </a:solidFill>
                <a:latin typeface="Calibri" pitchFamily="34" charset="0"/>
                <a:ea typeface="Calibri" pitchFamily="34" charset="-122"/>
                <a:cs typeface="Calibri" pitchFamily="34" charset="-120"/>
              </a:rPr>
              <a:t> für </a:t>
            </a:r>
            <a:r>
              <a:rPr lang="en-US" sz="1200" i="1" dirty="0" err="1">
                <a:solidFill>
                  <a:schemeClr val="tx1"/>
                </a:solidFill>
                <a:latin typeface="Calibri" pitchFamily="34" charset="0"/>
                <a:ea typeface="Calibri" pitchFamily="34" charset="-122"/>
                <a:cs typeface="Calibri" pitchFamily="34" charset="-120"/>
              </a:rPr>
              <a:t>gezielte</a:t>
            </a:r>
            <a:r>
              <a:rPr lang="en-US" sz="1200" i="1" dirty="0">
                <a:solidFill>
                  <a:schemeClr val="tx1"/>
                </a:solidFill>
                <a:latin typeface="Calibri" pitchFamily="34" charset="0"/>
                <a:ea typeface="Calibri" pitchFamily="34" charset="-122"/>
                <a:cs typeface="Calibri" pitchFamily="34" charset="-120"/>
              </a:rPr>
              <a:t> </a:t>
            </a:r>
            <a:r>
              <a:rPr lang="en-US" sz="1200" i="1" dirty="0" err="1">
                <a:solidFill>
                  <a:schemeClr val="tx1"/>
                </a:solidFill>
                <a:latin typeface="Calibri" pitchFamily="34" charset="0"/>
                <a:ea typeface="Calibri" pitchFamily="34" charset="-122"/>
                <a:cs typeface="Calibri" pitchFamily="34" charset="-120"/>
              </a:rPr>
              <a:t>Sprachbildung</a:t>
            </a:r>
            <a:r>
              <a:rPr lang="en-US" sz="1200" i="1" dirty="0">
                <a:solidFill>
                  <a:schemeClr val="tx1"/>
                </a:solidFill>
                <a:latin typeface="Calibri" pitchFamily="34" charset="0"/>
                <a:ea typeface="Calibri" pitchFamily="34" charset="-122"/>
                <a:cs typeface="Calibri" pitchFamily="34" charset="-120"/>
              </a:rPr>
              <a:t> </a:t>
            </a:r>
            <a:r>
              <a:rPr lang="en-US" sz="1200" i="1" dirty="0" err="1">
                <a:solidFill>
                  <a:schemeClr val="tx1"/>
                </a:solidFill>
                <a:latin typeface="Calibri" pitchFamily="34" charset="0"/>
                <a:ea typeface="Calibri" pitchFamily="34" charset="-122"/>
                <a:cs typeface="Calibri" pitchFamily="34" charset="-120"/>
              </a:rPr>
              <a:t>im</a:t>
            </a:r>
            <a:r>
              <a:rPr lang="en-US" sz="1200" i="1" dirty="0">
                <a:solidFill>
                  <a:schemeClr val="tx1"/>
                </a:solidFill>
                <a:latin typeface="Calibri" pitchFamily="34" charset="0"/>
                <a:ea typeface="Calibri" pitchFamily="34" charset="-122"/>
                <a:cs typeface="Calibri" pitchFamily="34" charset="-120"/>
              </a:rPr>
              <a:t> </a:t>
            </a:r>
            <a:r>
              <a:rPr lang="en-US" sz="1200" i="1" dirty="0" err="1">
                <a:solidFill>
                  <a:schemeClr val="tx1"/>
                </a:solidFill>
                <a:latin typeface="Calibri" pitchFamily="34" charset="0"/>
                <a:ea typeface="Calibri" pitchFamily="34" charset="-122"/>
                <a:cs typeface="Calibri" pitchFamily="34" charset="-120"/>
              </a:rPr>
              <a:t>Mathematik-unterricht</a:t>
            </a:r>
            <a:r>
              <a:rPr lang="en-US" sz="1200" i="1" dirty="0">
                <a:solidFill>
                  <a:schemeClr val="tx1"/>
                </a:solidFill>
                <a:latin typeface="Calibri" pitchFamily="34" charset="0"/>
                <a:ea typeface="Calibri" pitchFamily="34" charset="-122"/>
                <a:cs typeface="Calibri" pitchFamily="34" charset="-120"/>
              </a:rPr>
              <a:t> - </a:t>
            </a:r>
            <a:r>
              <a:rPr lang="en-US" sz="1200" i="1" dirty="0" err="1">
                <a:solidFill>
                  <a:schemeClr val="tx1"/>
                </a:solidFill>
                <a:latin typeface="Calibri" pitchFamily="34" charset="0"/>
                <a:ea typeface="Calibri" pitchFamily="34" charset="-122"/>
                <a:cs typeface="Calibri" pitchFamily="34" charset="-120"/>
              </a:rPr>
              <a:t>nach</a:t>
            </a:r>
            <a:r>
              <a:rPr lang="en-US" sz="1200" i="1" dirty="0">
                <a:solidFill>
                  <a:schemeClr val="tx1"/>
                </a:solidFill>
                <a:latin typeface="Calibri" pitchFamily="34" charset="0"/>
                <a:ea typeface="Calibri" pitchFamily="34" charset="-122"/>
                <a:cs typeface="Calibri" pitchFamily="34" charset="-120"/>
              </a:rPr>
              <a:t> Susanne Prediger </a:t>
            </a:r>
          </a:p>
          <a:p>
            <a:endParaRPr lang="de-CH" dirty="0"/>
          </a:p>
        </p:txBody>
      </p:sp>
    </p:spTree>
    <p:extLst>
      <p:ext uri="{BB962C8B-B14F-4D97-AF65-F5344CB8AC3E}">
        <p14:creationId xmlns:p14="http://schemas.microsoft.com/office/powerpoint/2010/main" val="3764742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200" kern="1200" dirty="0">
                <a:solidFill>
                  <a:schemeClr val="tx1"/>
                </a:solidFill>
                <a:effectLst/>
                <a:latin typeface="+mn-lt"/>
                <a:ea typeface="+mn-ea"/>
                <a:cs typeface="+mn-cs"/>
              </a:rPr>
              <a:t>Prof. Dr. Susanne Prediger und ihr Team haben sich in den letzten Jahren intensiv mit der Bedeutung der Sprache für das fachliche Lernen in Mathematik auseinandergesetzt. Auf Basis ihrer Forschung beschreibt Prediger drei zentrale Gründe, weshalb der gezielte Aufbau von Sprache in allen Fächern wichtig ist – auch in der Mathematik:</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de-CH" sz="1200" kern="1200" dirty="0">
                <a:solidFill>
                  <a:schemeClr val="tx1"/>
                </a:solidFill>
                <a:effectLst/>
                <a:latin typeface="+mn-lt"/>
                <a:ea typeface="+mn-ea"/>
                <a:cs typeface="+mn-cs"/>
              </a:rPr>
              <a:t>Erster Grund.</a:t>
            </a:r>
          </a:p>
          <a:p>
            <a:pPr lvl="0"/>
            <a:r>
              <a:rPr lang="de-CH" sz="1200" kern="1200" dirty="0">
                <a:solidFill>
                  <a:schemeClr val="tx1"/>
                </a:solidFill>
                <a:effectLst/>
                <a:latin typeface="+mn-lt"/>
                <a:ea typeface="+mn-ea"/>
                <a:cs typeface="+mn-cs"/>
              </a:rPr>
              <a:t>Sprache per se ist der Schlüssel zum Schulerfolg: Einerseits ist  die Sprache das zentrale Medium, mit dem Wissen verstanden und verarbeitet wird. Lernende, die hier nicht wesentliche Grundlagen mitbringen, müssen darum hier gezielt gefördert werden.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de-CH" sz="1200" kern="1200" dirty="0">
                <a:solidFill>
                  <a:schemeClr val="tx1"/>
                </a:solidFill>
                <a:effectLst/>
                <a:latin typeface="+mn-lt"/>
                <a:ea typeface="+mn-ea"/>
                <a:cs typeface="+mn-cs"/>
              </a:rPr>
              <a:t>Zweiter Grund.</a:t>
            </a:r>
          </a:p>
          <a:p>
            <a:pPr lvl="0"/>
            <a:r>
              <a:rPr lang="de-CH" sz="1200" kern="1200" dirty="0">
                <a:solidFill>
                  <a:schemeClr val="tx1"/>
                </a:solidFill>
                <a:effectLst/>
                <a:latin typeface="+mn-lt"/>
                <a:ea typeface="+mn-ea"/>
                <a:cs typeface="+mn-cs"/>
              </a:rPr>
              <a:t>Sprachkompetenz beeinflusst Fachleistungen stärker als andere Faktoren: Andererseits zeigen verschiedenste Studien, dass die Sprachkompetenz entscheidender für den Lernerfolg ist als z.B. der Migrationshintergrund.</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Dritter Grund.</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kern="1200" dirty="0">
                <a:solidFill>
                  <a:schemeClr val="tx1"/>
                </a:solidFill>
                <a:effectLst/>
                <a:latin typeface="+mn-lt"/>
                <a:ea typeface="+mn-ea"/>
                <a:cs typeface="+mn-cs"/>
              </a:rPr>
              <a:t>Sprachbildung verbessert das fachliche Verstehen bei allen: Wenn die Bildung von Sprache gezielt in den Unterricht integriert wird, lernen alle nachweislich besser – also nicht nur die sprachlich schwächeren, sondern alle.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200" kern="1200" dirty="0">
                <a:solidFill>
                  <a:schemeClr val="tx1"/>
                </a:solidFill>
                <a:effectLst/>
                <a:latin typeface="+mn-lt"/>
                <a:ea typeface="+mn-ea"/>
                <a:cs typeface="+mn-cs"/>
              </a:rPr>
              <a:t>Fassen wir zusammen: </a:t>
            </a:r>
          </a:p>
          <a:p>
            <a:pPr lvl="0"/>
            <a:r>
              <a:rPr lang="en-US" sz="1200" kern="1200" dirty="0" err="1">
                <a:solidFill>
                  <a:schemeClr val="tx1"/>
                </a:solidFill>
                <a:effectLst/>
                <a:latin typeface="+mn-lt"/>
                <a:ea typeface="+mn-ea"/>
                <a:cs typeface="+mn-cs"/>
              </a:rPr>
              <a:t>Sprachbildung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gehört</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jedes</a:t>
            </a:r>
            <a:r>
              <a:rPr lang="en-US" sz="1200" kern="1200" dirty="0">
                <a:solidFill>
                  <a:schemeClr val="tx1"/>
                </a:solidFill>
                <a:effectLst/>
                <a:latin typeface="+mn-lt"/>
                <a:ea typeface="+mn-ea"/>
                <a:cs typeface="+mn-cs"/>
              </a:rPr>
              <a:t> Fach — </a:t>
            </a:r>
            <a:r>
              <a:rPr lang="en-US" sz="1200" kern="1200" dirty="0" err="1">
                <a:solidFill>
                  <a:schemeClr val="tx1"/>
                </a:solidFill>
                <a:effectLst/>
                <a:latin typeface="+mn-lt"/>
                <a:ea typeface="+mn-ea"/>
                <a:cs typeface="+mn-cs"/>
              </a:rPr>
              <a:t>auch</a:t>
            </a:r>
            <a:r>
              <a:rPr lang="en-US" sz="1200" kern="1200" dirty="0">
                <a:solidFill>
                  <a:schemeClr val="tx1"/>
                </a:solidFill>
                <a:effectLst/>
                <a:latin typeface="+mn-lt"/>
                <a:ea typeface="+mn-ea"/>
                <a:cs typeface="+mn-cs"/>
              </a:rPr>
              <a:t> in den </a:t>
            </a:r>
            <a:r>
              <a:rPr lang="en-US" sz="1200" kern="1200" dirty="0" err="1">
                <a:solidFill>
                  <a:schemeClr val="tx1"/>
                </a:solidFill>
                <a:effectLst/>
                <a:latin typeface="+mn-lt"/>
                <a:ea typeface="+mn-ea"/>
                <a:cs typeface="+mn-cs"/>
              </a:rPr>
              <a:t>Mathematikunterricht</a:t>
            </a:r>
            <a:endParaRPr lang="de-CH"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Sie </a:t>
            </a:r>
            <a:r>
              <a:rPr lang="en-US" sz="1200" kern="1200" dirty="0" err="1">
                <a:solidFill>
                  <a:schemeClr val="tx1"/>
                </a:solidFill>
                <a:effectLst/>
                <a:latin typeface="+mn-lt"/>
                <a:ea typeface="+mn-ea"/>
                <a:cs typeface="+mn-cs"/>
              </a:rPr>
              <a:t>ist</a:t>
            </a:r>
            <a:r>
              <a:rPr lang="en-US" sz="1200" kern="1200" dirty="0">
                <a:solidFill>
                  <a:schemeClr val="tx1"/>
                </a:solidFill>
                <a:effectLst/>
                <a:latin typeface="+mn-lt"/>
                <a:ea typeface="+mn-ea"/>
                <a:cs typeface="+mn-cs"/>
              </a:rPr>
              <a:t> der </a:t>
            </a:r>
            <a:r>
              <a:rPr lang="en-US" sz="1200" kern="1200" dirty="0" err="1">
                <a:solidFill>
                  <a:schemeClr val="tx1"/>
                </a:solidFill>
                <a:effectLst/>
                <a:latin typeface="+mn-lt"/>
                <a:ea typeface="+mn-ea"/>
                <a:cs typeface="+mn-cs"/>
              </a:rPr>
              <a:t>wirksamste</a:t>
            </a:r>
            <a:r>
              <a:rPr lang="en-US" sz="1200" kern="1200" dirty="0">
                <a:solidFill>
                  <a:schemeClr val="tx1"/>
                </a:solidFill>
                <a:effectLst/>
                <a:latin typeface="+mn-lt"/>
                <a:ea typeface="+mn-ea"/>
                <a:cs typeface="+mn-cs"/>
              </a:rPr>
              <a:t> Hebel für </a:t>
            </a:r>
            <a:r>
              <a:rPr lang="en-US" sz="1200" kern="1200" dirty="0" err="1">
                <a:solidFill>
                  <a:schemeClr val="tx1"/>
                </a:solidFill>
                <a:effectLst/>
                <a:latin typeface="+mn-lt"/>
                <a:ea typeface="+mn-ea"/>
                <a:cs typeface="+mn-cs"/>
              </a:rPr>
              <a:t>fachlichen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Lernerfolg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stärker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als</a:t>
            </a:r>
            <a:r>
              <a:rPr lang="en-US" sz="1200" kern="1200" dirty="0">
                <a:solidFill>
                  <a:schemeClr val="tx1"/>
                </a:solidFill>
                <a:effectLst/>
                <a:latin typeface="+mn-lt"/>
                <a:ea typeface="+mn-ea"/>
                <a:cs typeface="+mn-cs"/>
              </a:rPr>
              <a:t> die </a:t>
            </a:r>
            <a:r>
              <a:rPr lang="en-US" sz="1200" kern="1200" dirty="0" err="1">
                <a:solidFill>
                  <a:schemeClr val="tx1"/>
                </a:solidFill>
                <a:effectLst/>
                <a:latin typeface="+mn-lt"/>
                <a:ea typeface="+mn-ea"/>
                <a:cs typeface="+mn-cs"/>
              </a:rPr>
              <a:t>Herkunft</a:t>
            </a:r>
            <a:r>
              <a:rPr lang="en-US" sz="1200" kern="1200" dirty="0">
                <a:solidFill>
                  <a:schemeClr val="tx1"/>
                </a:solidFill>
                <a:effectLst/>
                <a:latin typeface="+mn-lt"/>
                <a:ea typeface="+mn-ea"/>
                <a:cs typeface="+mn-cs"/>
              </a:rPr>
              <a:t>.</a:t>
            </a:r>
            <a:endParaRPr lang="de-CH"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Gezielt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integriert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lernen</a:t>
            </a:r>
            <a:r>
              <a:rPr lang="en-US" sz="1200" kern="1200" dirty="0">
                <a:solidFill>
                  <a:schemeClr val="tx1"/>
                </a:solidFill>
                <a:effectLst/>
                <a:latin typeface="+mn-lt"/>
                <a:ea typeface="+mn-ea"/>
                <a:cs typeface="+mn-cs"/>
              </a:rPr>
              <a:t> alle </a:t>
            </a:r>
            <a:r>
              <a:rPr lang="en-US" sz="1200" kern="1200" dirty="0" err="1">
                <a:solidFill>
                  <a:schemeClr val="tx1"/>
                </a:solidFill>
                <a:effectLst/>
                <a:latin typeface="+mn-lt"/>
                <a:ea typeface="+mn-ea"/>
                <a:cs typeface="+mn-cs"/>
              </a:rPr>
              <a:t>besser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sprachlich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schwächere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starke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Lernende</a:t>
            </a:r>
            <a:r>
              <a:rPr lang="en-US" sz="1200" kern="1200" dirty="0">
                <a:solidFill>
                  <a:schemeClr val="tx1"/>
                </a:solidFill>
                <a:effectLst/>
                <a:latin typeface="+mn-lt"/>
                <a:ea typeface="+mn-ea"/>
                <a:cs typeface="+mn-cs"/>
              </a:rPr>
              <a:t>.</a:t>
            </a:r>
          </a:p>
          <a:p>
            <a:pPr lvl="0"/>
            <a:endParaRPr lang="de-CH" sz="1200" kern="1200" dirty="0">
              <a:solidFill>
                <a:schemeClr val="tx1"/>
              </a:solidFill>
              <a:effectLst/>
              <a:latin typeface="+mn-lt"/>
              <a:ea typeface="+mn-ea"/>
              <a:cs typeface="+mn-cs"/>
            </a:endParaRPr>
          </a:p>
          <a:p>
            <a:r>
              <a:rPr lang="de-CH"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elfolie Akzent orange_ohne Untertitel">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2" name="Titel 1"/>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2"/>
                </a:ext>
              </a:extLst>
            </a:blip>
            <a:srcRect/>
            <a:stretch>
              <a:fillRect/>
            </a:stretch>
          </a:blipFill>
        </p:spPr>
        <p:txBody>
          <a:bodyPr wrap="square" lIns="324000" anchor="t" anchorCtr="0">
            <a:spAutoFit/>
          </a:bodyPr>
          <a:lstStyle>
            <a:lvl1pPr algn="l">
              <a:lnSpc>
                <a:spcPct val="95000"/>
              </a:lnSpc>
              <a:defRPr sz="3450">
                <a:solidFill>
                  <a:schemeClr val="accent1"/>
                </a:solidFill>
              </a:defRPr>
            </a:lvl1pPr>
          </a:lstStyle>
          <a:p>
            <a:r>
              <a:rPr lang="de-CH" dirty="0"/>
              <a:t>Titel</a:t>
            </a: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pic>
        <p:nvPicPr>
          <p:cNvPr id="15" name="Grafik 14">
            <a:extLst>
              <a:ext uri="{FF2B5EF4-FFF2-40B4-BE49-F238E27FC236}">
                <a16:creationId xmlns:a16="http://schemas.microsoft.com/office/drawing/2014/main" id="{AB6FB3FB-AE83-90D7-DB94-E77CF3BE16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16" name="Textfeld 15">
            <a:extLst>
              <a:ext uri="{FF2B5EF4-FFF2-40B4-BE49-F238E27FC236}">
                <a16:creationId xmlns:a16="http://schemas.microsoft.com/office/drawing/2014/main" id="{EBD4CA1E-1DD9-9573-85CA-49C5C2749AA7}"/>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1866261136"/>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elfolie Akzent orange_mit Untertitel">
    <p:spTree>
      <p:nvGrpSpPr>
        <p:cNvPr id="1" name=""/>
        <p:cNvGrpSpPr/>
        <p:nvPr/>
      </p:nvGrpSpPr>
      <p:grpSpPr>
        <a:xfrm>
          <a:off x="0" y="0"/>
          <a:ext cx="0" cy="0"/>
          <a:chOff x="0" y="0"/>
          <a:chExt cx="0" cy="0"/>
        </a:xfrm>
      </p:grpSpPr>
      <p:sp>
        <p:nvSpPr>
          <p:cNvPr id="12" name="Bildplatzhalter 4">
            <a:extLst>
              <a:ext uri="{FF2B5EF4-FFF2-40B4-BE49-F238E27FC236}">
                <a16:creationId xmlns:a16="http://schemas.microsoft.com/office/drawing/2014/main" id="{2CBDD379-E526-5129-144F-CDD734BD986A}"/>
              </a:ext>
            </a:extLst>
          </p:cNvPr>
          <p:cNvSpPr>
            <a:spLocks noGrp="1"/>
          </p:cNvSpPr>
          <p:nvPr>
            <p:ph type="pic" sz="quarter" idx="13" hasCustomPrompt="1"/>
          </p:nvPr>
        </p:nvSpPr>
        <p:spPr>
          <a:xfrm>
            <a:off x="3429000" y="648000"/>
            <a:ext cx="5157000" cy="3537000"/>
          </a:xfrm>
          <a:pattFill prst="lgCheck">
            <a:fgClr>
              <a:schemeClr val="bg1">
                <a:lumMod val="85000"/>
              </a:schemeClr>
            </a:fgClr>
            <a:bgClr>
              <a:schemeClr val="bg1"/>
            </a:bgClr>
          </a:pattFill>
        </p:spPr>
        <p:txBody>
          <a:bodyPr tIns="720000" anchor="ctr"/>
          <a:lstStyle>
            <a:lvl1pPr marL="0" indent="0" algn="ctr">
              <a:buNone/>
              <a:defRPr sz="900"/>
            </a:lvl1pPr>
          </a:lstStyle>
          <a:p>
            <a:r>
              <a:rPr lang="de-CH" dirty="0"/>
              <a:t>Bild mit Klick auf Symbol einfügen</a:t>
            </a:r>
          </a:p>
        </p:txBody>
      </p:sp>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2437898" cy="486247"/>
          </a:xfrm>
        </p:spPr>
        <p:txBody>
          <a:bodyPr lIns="360000" tIns="180000"/>
          <a:lstStyle>
            <a:lvl1pPr marL="0" indent="0" algn="l">
              <a:buNone/>
              <a:defRPr sz="12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1. Juli 2024</a:t>
            </a:r>
            <a:endParaRPr lang="de-CH" dirty="0"/>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929" y="254450"/>
            <a:ext cx="2295000" cy="349734"/>
          </a:xfrm>
          <a:prstGeom prst="rect">
            <a:avLst/>
          </a:prstGeom>
        </p:spPr>
      </p:pic>
      <p:sp>
        <p:nvSpPr>
          <p:cNvPr id="8" name="Textplatzhalter 7">
            <a:extLst>
              <a:ext uri="{FF2B5EF4-FFF2-40B4-BE49-F238E27FC236}">
                <a16:creationId xmlns:a16="http://schemas.microsoft.com/office/drawing/2014/main" id="{5BB09C1B-924E-42F4-9CFD-D89F701B09EF}"/>
              </a:ext>
            </a:extLst>
          </p:cNvPr>
          <p:cNvSpPr>
            <a:spLocks noGrp="1"/>
          </p:cNvSpPr>
          <p:nvPr>
            <p:ph type="body" sz="quarter" idx="14" hasCustomPrompt="1"/>
          </p:nvPr>
        </p:nvSpPr>
        <p:spPr>
          <a:xfrm>
            <a:off x="845344" y="3187304"/>
            <a:ext cx="6021000" cy="541275"/>
          </a:xfrm>
          <a:solidFill>
            <a:schemeClr val="accent5"/>
          </a:solidFill>
        </p:spPr>
        <p:txBody>
          <a:bodyPr lIns="216000" tIns="108000" rIns="216000" bIns="108000">
            <a:spAutoFit/>
          </a:bodyPr>
          <a:lstStyle>
            <a:lvl1pPr marL="0" indent="0">
              <a:lnSpc>
                <a:spcPct val="100000"/>
              </a:lnSpc>
              <a:buNone/>
              <a:defRPr sz="2100">
                <a:solidFill>
                  <a:schemeClr val="bg1"/>
                </a:solidFill>
              </a:defRPr>
            </a:lvl1pPr>
            <a:lvl2pPr>
              <a:lnSpc>
                <a:spcPct val="110000"/>
              </a:lnSpc>
              <a:defRPr sz="2100">
                <a:solidFill>
                  <a:schemeClr val="bg1"/>
                </a:solidFill>
              </a:defRPr>
            </a:lvl2pPr>
            <a:lvl3pPr>
              <a:lnSpc>
                <a:spcPct val="110000"/>
              </a:lnSpc>
              <a:defRPr sz="2100">
                <a:solidFill>
                  <a:schemeClr val="bg1"/>
                </a:solidFill>
              </a:defRPr>
            </a:lvl3pPr>
            <a:lvl4pPr>
              <a:lnSpc>
                <a:spcPct val="110000"/>
              </a:lnSpc>
              <a:defRPr sz="2100">
                <a:solidFill>
                  <a:schemeClr val="bg1"/>
                </a:solidFill>
              </a:defRPr>
            </a:lvl4pPr>
            <a:lvl5pPr>
              <a:lnSpc>
                <a:spcPct val="110000"/>
              </a:lnSpc>
              <a:defRPr sz="2100">
                <a:solidFill>
                  <a:schemeClr val="bg1"/>
                </a:solidFill>
              </a:defRPr>
            </a:lvl5pPr>
          </a:lstStyle>
          <a:p>
            <a:pPr lvl="0"/>
            <a:r>
              <a:rPr lang="de-DE" dirty="0"/>
              <a:t>Untertitel hinzufügen</a:t>
            </a:r>
            <a:endParaRPr lang="de-CH" dirty="0"/>
          </a:p>
        </p:txBody>
      </p:sp>
      <p:sp>
        <p:nvSpPr>
          <p:cNvPr id="4" name="Titel 1">
            <a:extLst>
              <a:ext uri="{FF2B5EF4-FFF2-40B4-BE49-F238E27FC236}">
                <a16:creationId xmlns:a16="http://schemas.microsoft.com/office/drawing/2014/main" id="{8FE3E4C9-DCA1-93DF-FCA6-CA1C02D60F3C}"/>
              </a:ext>
            </a:extLst>
          </p:cNvPr>
          <p:cNvSpPr>
            <a:spLocks noGrp="1"/>
          </p:cNvSpPr>
          <p:nvPr>
            <p:ph type="ctrTitle" hasCustomPrompt="1"/>
          </p:nvPr>
        </p:nvSpPr>
        <p:spPr>
          <a:xfrm>
            <a:off x="567928" y="1228725"/>
            <a:ext cx="2437898" cy="504369"/>
          </a:xfrm>
          <a:blipFill dpi="0" rotWithShape="1">
            <a:blip>
              <a:extLst>
                <a:ext uri="{96DAC541-7B7A-43D3-8B79-37D633B846F1}">
                  <asvg:svgBlip xmlns:asvg="http://schemas.microsoft.com/office/drawing/2016/SVG/main" r:embed="rId3"/>
                </a:ext>
              </a:extLst>
            </a:blip>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pic>
        <p:nvPicPr>
          <p:cNvPr id="2" name="Grafik 1">
            <a:extLst>
              <a:ext uri="{FF2B5EF4-FFF2-40B4-BE49-F238E27FC236}">
                <a16:creationId xmlns:a16="http://schemas.microsoft.com/office/drawing/2014/main" id="{57D82BC1-7839-3062-BBEE-96953006F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B0288F59-5F03-D776-5C9A-053EE00F9F16}"/>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300900578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folie orange">
    <p:bg>
      <p:bgPr>
        <a:solidFill>
          <a:schemeClr val="accent5"/>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57CBAF94-51B1-23F7-99EE-17AB23F402F0}"/>
              </a:ext>
            </a:extLst>
          </p:cNvPr>
          <p:cNvSpPr/>
          <p:nvPr/>
        </p:nvSpPr>
        <p:spPr>
          <a:xfrm>
            <a:off x="0" y="4490100"/>
            <a:ext cx="9144000" cy="65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solidFill>
                <a:schemeClr val="tx1"/>
              </a:solidFill>
            </a:endParaRPr>
          </a:p>
        </p:txBody>
      </p:sp>
      <p:sp>
        <p:nvSpPr>
          <p:cNvPr id="3" name="Untertitel 2"/>
          <p:cNvSpPr>
            <a:spLocks noGrp="1"/>
          </p:cNvSpPr>
          <p:nvPr>
            <p:ph type="subTitle" idx="1" hasCustomPrompt="1"/>
          </p:nvPr>
        </p:nvSpPr>
        <p:spPr>
          <a:xfrm>
            <a:off x="567928" y="2701529"/>
            <a:ext cx="7449740" cy="642960"/>
          </a:xfrm>
        </p:spPr>
        <p:txBody>
          <a:bodyPr wrap="square" lIns="360000" tIns="144000" bIns="144000">
            <a:spAutoFit/>
          </a:bodyPr>
          <a:lstStyle>
            <a:lvl1pPr marL="0" indent="0" algn="l">
              <a:buNone/>
              <a:defRPr sz="21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Untertitel hinzufügen</a:t>
            </a:r>
          </a:p>
        </p:txBody>
      </p:sp>
      <p:pic>
        <p:nvPicPr>
          <p:cNvPr id="11" name="Grafik 10">
            <a:extLst>
              <a:ext uri="{FF2B5EF4-FFF2-40B4-BE49-F238E27FC236}">
                <a16:creationId xmlns:a16="http://schemas.microsoft.com/office/drawing/2014/main" id="{AB0CCEE7-9110-F5A0-D2BB-A78376BA5B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7929" y="254451"/>
            <a:ext cx="2295000" cy="349733"/>
          </a:xfrm>
          <a:prstGeom prst="rect">
            <a:avLst/>
          </a:prstGeom>
        </p:spPr>
      </p:pic>
      <p:sp>
        <p:nvSpPr>
          <p:cNvPr id="7" name="Textplatzhalter 6">
            <a:extLst>
              <a:ext uri="{FF2B5EF4-FFF2-40B4-BE49-F238E27FC236}">
                <a16:creationId xmlns:a16="http://schemas.microsoft.com/office/drawing/2014/main" id="{A429740C-69D2-40E2-8809-7AEB8D912B92}"/>
              </a:ext>
            </a:extLst>
          </p:cNvPr>
          <p:cNvSpPr>
            <a:spLocks noGrp="1"/>
          </p:cNvSpPr>
          <p:nvPr>
            <p:ph type="body" sz="quarter" idx="10" hasCustomPrompt="1"/>
          </p:nvPr>
        </p:nvSpPr>
        <p:spPr>
          <a:xfrm>
            <a:off x="567929" y="3888001"/>
            <a:ext cx="3437334" cy="506015"/>
          </a:xfrm>
        </p:spPr>
        <p:txBody>
          <a:bodyPr lIns="360000" tIns="180000" bIns="180000"/>
          <a:lstStyle>
            <a:lvl1pPr marL="0" indent="0">
              <a:buNone/>
              <a:defRPr lang="de-CH" sz="1200" kern="1200" dirty="0">
                <a:solidFill>
                  <a:schemeClr val="accent1"/>
                </a:solidFill>
                <a:latin typeface="+mn-lt"/>
                <a:ea typeface="+mn-ea"/>
                <a:cs typeface="+mn-cs"/>
              </a:defRPr>
            </a:lvl1pPr>
          </a:lstStyle>
          <a:p>
            <a:pPr lvl="0"/>
            <a:r>
              <a:rPr lang="de-DE" dirty="0"/>
              <a:t>1. Juli 2024</a:t>
            </a:r>
            <a:endParaRPr lang="de-CH" dirty="0"/>
          </a:p>
        </p:txBody>
      </p:sp>
      <p:sp>
        <p:nvSpPr>
          <p:cNvPr id="4" name="Titel 1">
            <a:extLst>
              <a:ext uri="{FF2B5EF4-FFF2-40B4-BE49-F238E27FC236}">
                <a16:creationId xmlns:a16="http://schemas.microsoft.com/office/drawing/2014/main" id="{147DD5A5-E7C9-BF4C-63E4-B42B8C6C2B6F}"/>
              </a:ext>
            </a:extLst>
          </p:cNvPr>
          <p:cNvSpPr>
            <a:spLocks noGrp="1"/>
          </p:cNvSpPr>
          <p:nvPr>
            <p:ph type="ctrTitle" hasCustomPrompt="1"/>
          </p:nvPr>
        </p:nvSpPr>
        <p:spPr>
          <a:xfrm>
            <a:off x="567929" y="1228725"/>
            <a:ext cx="7449300" cy="504369"/>
          </a:xfrm>
          <a:blipFill dpi="0" rotWithShape="1">
            <a:blip r:embed="rId3"/>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pic>
        <p:nvPicPr>
          <p:cNvPr id="2" name="Grafik 1">
            <a:extLst>
              <a:ext uri="{FF2B5EF4-FFF2-40B4-BE49-F238E27FC236}">
                <a16:creationId xmlns:a16="http://schemas.microsoft.com/office/drawing/2014/main" id="{5A8532D8-1C4C-756A-D556-DA8493EAB5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7309" y="4727850"/>
            <a:ext cx="1051329" cy="216000"/>
          </a:xfrm>
          <a:prstGeom prst="rect">
            <a:avLst/>
          </a:prstGeom>
        </p:spPr>
      </p:pic>
      <p:sp>
        <p:nvSpPr>
          <p:cNvPr id="5" name="Textfeld 4">
            <a:extLst>
              <a:ext uri="{FF2B5EF4-FFF2-40B4-BE49-F238E27FC236}">
                <a16:creationId xmlns:a16="http://schemas.microsoft.com/office/drawing/2014/main" id="{17A1BE87-906E-9E5B-1AC5-995378796053}"/>
              </a:ext>
            </a:extLst>
          </p:cNvPr>
          <p:cNvSpPr txBox="1"/>
          <p:nvPr/>
        </p:nvSpPr>
        <p:spPr>
          <a:xfrm>
            <a:off x="560785" y="4768812"/>
            <a:ext cx="898727" cy="161583"/>
          </a:xfrm>
          <a:prstGeom prst="rect">
            <a:avLst/>
          </a:prstGeom>
          <a:noFill/>
        </p:spPr>
        <p:txBody>
          <a:bodyPr wrap="square" lIns="0" tIns="0" rIns="0" bIns="0" rtlCol="0">
            <a:spAutoFit/>
          </a:bodyPr>
          <a:lstStyle/>
          <a:p>
            <a:pPr marL="0" indent="0">
              <a:buNone/>
            </a:pPr>
            <a:r>
              <a:rPr lang="de-CH" sz="1050" b="1" dirty="0">
                <a:solidFill>
                  <a:schemeClr val="bg1"/>
                </a:solidFill>
              </a:rPr>
              <a:t>phzg.ch</a:t>
            </a:r>
          </a:p>
        </p:txBody>
      </p:sp>
    </p:spTree>
    <p:extLst>
      <p:ext uri="{BB962C8B-B14F-4D97-AF65-F5344CB8AC3E}">
        <p14:creationId xmlns:p14="http://schemas.microsoft.com/office/powerpoint/2010/main" val="409453030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Inhaltsverzeichnis</a:t>
            </a:r>
          </a:p>
        </p:txBody>
      </p:sp>
      <p:sp>
        <p:nvSpPr>
          <p:cNvPr id="3" name="Inhaltsplatzhalter 2"/>
          <p:cNvSpPr>
            <a:spLocks noGrp="1"/>
          </p:cNvSpPr>
          <p:nvPr>
            <p:ph idx="1" hasCustomPrompt="1"/>
          </p:nvPr>
        </p:nvSpPr>
        <p:spPr>
          <a:xfrm>
            <a:off x="572400" y="1228500"/>
            <a:ext cx="7445268" cy="3299447"/>
          </a:xfrm>
        </p:spPr>
        <p:txBody>
          <a:bodyPr/>
          <a:lstStyle>
            <a:lvl1pPr marL="0" indent="-162000">
              <a:buFont typeface="Arial" panose="020B0604020202020204" pitchFamily="34" charset="0"/>
              <a:buChar char="‒"/>
              <a:defRPr sz="1650"/>
            </a:lvl1pPr>
            <a:lvl2pPr>
              <a:defRPr sz="1650"/>
            </a:lvl2pPr>
            <a:lvl3pPr marL="729000" indent="-189000">
              <a:defRPr sz="1650"/>
            </a:lvl3pPr>
            <a:lvl4pPr>
              <a:defRPr sz="1650"/>
            </a:lvl4pPr>
            <a:lvl5pPr>
              <a:defRPr sz="165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95322814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titel weis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accent1"/>
                </a:solidFill>
              </a:defRPr>
            </a:lvl1pPr>
          </a:lstStyle>
          <a:p>
            <a:r>
              <a:rPr lang="de-CH" dirty="0"/>
              <a:t>Titel</a:t>
            </a:r>
          </a:p>
        </p:txBody>
      </p:sp>
    </p:spTree>
    <p:extLst>
      <p:ext uri="{BB962C8B-B14F-4D97-AF65-F5344CB8AC3E}">
        <p14:creationId xmlns:p14="http://schemas.microsoft.com/office/powerpoint/2010/main" val="376003862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piteltitel orange">
    <p:bg>
      <p:bgPr>
        <a:solidFill>
          <a:schemeClr val="accent5"/>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02C1BD1-E057-5CE9-3535-1E9194247536}"/>
              </a:ext>
            </a:extLst>
          </p:cNvPr>
          <p:cNvSpPr>
            <a:spLocks noGrp="1"/>
          </p:cNvSpPr>
          <p:nvPr>
            <p:ph type="ctrTitle" hasCustomPrompt="1"/>
          </p:nvPr>
        </p:nvSpPr>
        <p:spPr>
          <a:xfrm>
            <a:off x="567929" y="1228725"/>
            <a:ext cx="7449300" cy="504369"/>
          </a:xfrm>
          <a:blipFill dpi="0" rotWithShape="1">
            <a:blip r:embed="rId2"/>
            <a:srcRect/>
            <a:stretch>
              <a:fillRect/>
            </a:stretch>
          </a:blipFill>
        </p:spPr>
        <p:txBody>
          <a:bodyPr lIns="324000" anchor="t" anchorCtr="0">
            <a:spAutoFit/>
          </a:bodyPr>
          <a:lstStyle>
            <a:lvl1pPr algn="l">
              <a:lnSpc>
                <a:spcPct val="95000"/>
              </a:lnSpc>
              <a:defRPr sz="3450">
                <a:solidFill>
                  <a:schemeClr val="bg1"/>
                </a:solidFill>
              </a:defRPr>
            </a:lvl1pPr>
          </a:lstStyle>
          <a:p>
            <a:r>
              <a:rPr lang="de-CH" dirty="0"/>
              <a:t>Titel</a:t>
            </a:r>
          </a:p>
        </p:txBody>
      </p:sp>
    </p:spTree>
    <p:extLst>
      <p:ext uri="{BB962C8B-B14F-4D97-AF65-F5344CB8AC3E}">
        <p14:creationId xmlns:p14="http://schemas.microsoft.com/office/powerpoint/2010/main" val="24570717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p>
            <a:r>
              <a:rPr lang="de-CH" dirty="0"/>
              <a:t>Titel hinzufügen</a:t>
            </a:r>
          </a:p>
        </p:txBody>
      </p:sp>
      <p:sp>
        <p:nvSpPr>
          <p:cNvPr id="3" name="Inhaltsplatzhalter 2"/>
          <p:cNvSpPr>
            <a:spLocks noGrp="1"/>
          </p:cNvSpPr>
          <p:nvPr>
            <p:ph idx="1" hasCustomPrompt="1"/>
          </p:nvPr>
        </p:nvSpPr>
        <p:spPr>
          <a:xfrm>
            <a:off x="572400" y="1228500"/>
            <a:ext cx="7445268" cy="3299447"/>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23943271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400" y="1228725"/>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4572000" y="1228725"/>
            <a:ext cx="3446860"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12850930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ld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4572000" y="1228725"/>
            <a:ext cx="3445668"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572400" y="1285911"/>
            <a:ext cx="3433763"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270937351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halt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400" y="573528"/>
            <a:ext cx="7445269" cy="621069"/>
          </a:xfrm>
        </p:spPr>
        <p:txBody>
          <a:bodyPr/>
          <a:lstStyle>
            <a:lvl1pPr>
              <a:defRPr/>
            </a:lvl1pPr>
          </a:lstStyle>
          <a:p>
            <a:r>
              <a:rPr lang="de-CH" dirty="0"/>
              <a:t>Titel hinzufügen</a:t>
            </a:r>
          </a:p>
        </p:txBody>
      </p:sp>
      <p:sp>
        <p:nvSpPr>
          <p:cNvPr id="4" name="Inhaltsplatzhalter 3"/>
          <p:cNvSpPr>
            <a:spLocks noGrp="1"/>
          </p:cNvSpPr>
          <p:nvPr>
            <p:ph sz="half" idx="2" hasCustomPrompt="1"/>
          </p:nvPr>
        </p:nvSpPr>
        <p:spPr>
          <a:xfrm>
            <a:off x="572400" y="1228726"/>
            <a:ext cx="3433763" cy="329922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5" name="Bildplatzhalter 4">
            <a:extLst>
              <a:ext uri="{FF2B5EF4-FFF2-40B4-BE49-F238E27FC236}">
                <a16:creationId xmlns:a16="http://schemas.microsoft.com/office/drawing/2014/main" id="{0068243F-AA8D-1E38-838E-3C7BD010AEF1}"/>
              </a:ext>
            </a:extLst>
          </p:cNvPr>
          <p:cNvSpPr>
            <a:spLocks noGrp="1"/>
          </p:cNvSpPr>
          <p:nvPr>
            <p:ph type="pic" sz="quarter" idx="13"/>
          </p:nvPr>
        </p:nvSpPr>
        <p:spPr>
          <a:xfrm>
            <a:off x="4578043" y="1285912"/>
            <a:ext cx="3440817" cy="3242036"/>
          </a:xfrm>
          <a:pattFill prst="lgCheck">
            <a:fgClr>
              <a:schemeClr val="bg1">
                <a:lumMod val="85000"/>
              </a:schemeClr>
            </a:fgClr>
            <a:bgClr>
              <a:schemeClr val="bg1"/>
            </a:bgClr>
          </a:pattFill>
        </p:spPr>
        <p:txBody>
          <a:bodyPr tIns="720000" anchor="ctr"/>
          <a:lstStyle>
            <a:lvl1pPr algn="ctr">
              <a:defRPr sz="900"/>
            </a:lvl1pPr>
          </a:lstStyle>
          <a:p>
            <a:r>
              <a:rPr lang="de-DE"/>
              <a:t>Bild durch Klicken auf Symbol hinzufügen</a:t>
            </a:r>
            <a:endParaRPr lang="de-CH"/>
          </a:p>
        </p:txBody>
      </p:sp>
    </p:spTree>
    <p:extLst>
      <p:ext uri="{BB962C8B-B14F-4D97-AF65-F5344CB8AC3E}">
        <p14:creationId xmlns:p14="http://schemas.microsoft.com/office/powerpoint/2010/main" val="258101049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9144000" cy="5143500"/>
          </a:xfrm>
          <a:pattFill prst="lgCheck">
            <a:fgClr>
              <a:schemeClr val="bg1">
                <a:lumMod val="85000"/>
              </a:schemeClr>
            </a:fgClr>
            <a:bgClr>
              <a:schemeClr val="bg1"/>
            </a:bgClr>
          </a:pattFill>
        </p:spPr>
        <p:txBody>
          <a:bodyPr tIns="720000" anchor="ctr"/>
          <a:lstStyle>
            <a:lvl1pPr marL="0" indent="0" algn="ctr">
              <a:buNone/>
              <a:defRPr sz="900"/>
            </a:lvl1pPr>
          </a:lstStyle>
          <a:p>
            <a:r>
              <a:rPr lang="de-DE"/>
              <a:t>Bild durch Klicken auf Symbol hinzufügen</a:t>
            </a:r>
            <a:endParaRPr lang="de-CH"/>
          </a:p>
        </p:txBody>
      </p:sp>
    </p:spTree>
    <p:extLst>
      <p:ext uri="{BB962C8B-B14F-4D97-AF65-F5344CB8AC3E}">
        <p14:creationId xmlns:p14="http://schemas.microsoft.com/office/powerpoint/2010/main" val="401901661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rei Spalt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72691" y="573528"/>
            <a:ext cx="8071247" cy="513057"/>
          </a:xfrm>
        </p:spPr>
        <p:txBody>
          <a:bodyPr/>
          <a:lstStyle>
            <a:lvl1pPr>
              <a:defRPr/>
            </a:lvl1pPr>
          </a:lstStyle>
          <a:p>
            <a:r>
              <a:rPr lang="de-CH" dirty="0"/>
              <a:t>Titel hinzufügen</a:t>
            </a:r>
          </a:p>
        </p:txBody>
      </p:sp>
      <p:sp>
        <p:nvSpPr>
          <p:cNvPr id="3" name="Inhaltsplatzhalter 2"/>
          <p:cNvSpPr>
            <a:spLocks noGrp="1"/>
          </p:cNvSpPr>
          <p:nvPr>
            <p:ph sz="half" idx="1" hasCustomPrompt="1"/>
          </p:nvPr>
        </p:nvSpPr>
        <p:spPr>
          <a:xfrm>
            <a:off x="572691" y="3084806"/>
            <a:ext cx="2371238"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3415801" y="3084806"/>
            <a:ext cx="2376000"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p:txBody>
          <a:bodyPr/>
          <a:lstStyle>
            <a:lvl1pPr marL="0" indent="0">
              <a:buNone/>
              <a:defRPr/>
            </a:lvl1pPr>
          </a:lstStyle>
          <a:p>
            <a:r>
              <a:rPr lang="de-DE"/>
              <a:t>PH Zug | Thema der Präsentation (Ändern über «Einfügen &gt; Kopf- und Fusszeile»)</a:t>
            </a:r>
            <a:endParaRPr lang="de-CH" dirty="0"/>
          </a:p>
        </p:txBody>
      </p:sp>
      <p:sp>
        <p:nvSpPr>
          <p:cNvPr id="7" name="Foliennummernplatzhalter 6">
            <a:extLst>
              <a:ext uri="{FF2B5EF4-FFF2-40B4-BE49-F238E27FC236}">
                <a16:creationId xmlns:a16="http://schemas.microsoft.com/office/drawing/2014/main" id="{1764E7F5-EE66-4CED-8EDA-D78B639D28B0}"/>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
        <p:nvSpPr>
          <p:cNvPr id="9" name="Inhaltsplatzhalter 3">
            <a:extLst>
              <a:ext uri="{FF2B5EF4-FFF2-40B4-BE49-F238E27FC236}">
                <a16:creationId xmlns:a16="http://schemas.microsoft.com/office/drawing/2014/main" id="{46E42750-2ADE-7B0D-C1C6-9DEFD2667D6B}"/>
              </a:ext>
            </a:extLst>
          </p:cNvPr>
          <p:cNvSpPr>
            <a:spLocks noGrp="1"/>
          </p:cNvSpPr>
          <p:nvPr>
            <p:ph sz="half" idx="13" hasCustomPrompt="1"/>
          </p:nvPr>
        </p:nvSpPr>
        <p:spPr>
          <a:xfrm>
            <a:off x="6263673" y="3084806"/>
            <a:ext cx="2381455" cy="1443141"/>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0" name="Inhaltsplatzhalter 2">
            <a:extLst>
              <a:ext uri="{FF2B5EF4-FFF2-40B4-BE49-F238E27FC236}">
                <a16:creationId xmlns:a16="http://schemas.microsoft.com/office/drawing/2014/main" id="{B8077CBF-E44E-C11A-4C75-48AB087CA546}"/>
              </a:ext>
            </a:extLst>
          </p:cNvPr>
          <p:cNvSpPr>
            <a:spLocks noGrp="1"/>
          </p:cNvSpPr>
          <p:nvPr>
            <p:ph sz="half" idx="14" hasCustomPrompt="1"/>
          </p:nvPr>
        </p:nvSpPr>
        <p:spPr>
          <a:xfrm>
            <a:off x="572691" y="1228725"/>
            <a:ext cx="2371238"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1" name="Inhaltsplatzhalter 2">
            <a:extLst>
              <a:ext uri="{FF2B5EF4-FFF2-40B4-BE49-F238E27FC236}">
                <a16:creationId xmlns:a16="http://schemas.microsoft.com/office/drawing/2014/main" id="{1F6E69DC-3FB7-B055-B81E-F0B4969DB123}"/>
              </a:ext>
            </a:extLst>
          </p:cNvPr>
          <p:cNvSpPr>
            <a:spLocks noGrp="1"/>
          </p:cNvSpPr>
          <p:nvPr>
            <p:ph sz="half" idx="15" hasCustomPrompt="1"/>
          </p:nvPr>
        </p:nvSpPr>
        <p:spPr>
          <a:xfrm>
            <a:off x="3415801" y="1228725"/>
            <a:ext cx="2376000"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12" name="Inhaltsplatzhalter 2">
            <a:extLst>
              <a:ext uri="{FF2B5EF4-FFF2-40B4-BE49-F238E27FC236}">
                <a16:creationId xmlns:a16="http://schemas.microsoft.com/office/drawing/2014/main" id="{417D3D37-1CD2-5EC9-E525-B7164EFDFD80}"/>
              </a:ext>
            </a:extLst>
          </p:cNvPr>
          <p:cNvSpPr>
            <a:spLocks noGrp="1"/>
          </p:cNvSpPr>
          <p:nvPr>
            <p:ph sz="half" idx="16" hasCustomPrompt="1"/>
          </p:nvPr>
        </p:nvSpPr>
        <p:spPr>
          <a:xfrm>
            <a:off x="6263673" y="1233609"/>
            <a:ext cx="2381455" cy="1677188"/>
          </a:xfrm>
        </p:spPr>
        <p:txBody>
          <a:bodyPr/>
          <a:lstStyle>
            <a:lvl1pPr algn="ctr">
              <a:lnSpc>
                <a:spcPct val="114000"/>
              </a:lnSpc>
              <a:defRPr/>
            </a:lvl1pPr>
            <a:lvl2pPr algn="ctr">
              <a:lnSpc>
                <a:spcPct val="114000"/>
              </a:lnSpc>
              <a:defRPr/>
            </a:lvl2pPr>
            <a:lvl3pPr algn="ctr">
              <a:lnSpc>
                <a:spcPct val="114000"/>
              </a:lnSpc>
              <a:defRPr/>
            </a:lvl3pPr>
            <a:lvl4pPr algn="ctr">
              <a:lnSpc>
                <a:spcPct val="114000"/>
              </a:lnSpc>
              <a:defRPr/>
            </a:lvl4pPr>
            <a:lvl5pPr algn="ctr">
              <a:lnSpc>
                <a:spcPct val="114000"/>
              </a:lnSpc>
              <a:defRPr/>
            </a:lvl5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Tree>
    <p:extLst>
      <p:ext uri="{BB962C8B-B14F-4D97-AF65-F5344CB8AC3E}">
        <p14:creationId xmlns:p14="http://schemas.microsoft.com/office/powerpoint/2010/main" val="3058035185"/>
      </p:ext>
    </p:extLst>
  </p:cSld>
  <p:clrMapOvr>
    <a:masterClrMapping/>
  </p:clrMapOvr>
  <p:hf sldNum="0" hdr="0" ftr="0" dt="0"/>
  <p:extLst>
    <p:ext uri="{DCECCB84-F9BA-43D5-87BE-67443E8EF086}">
      <p15:sldGuideLst xmlns:p15="http://schemas.microsoft.com/office/powerpoint/2012/main">
        <p15:guide id="1" orient="horz" pos="2588">
          <p15:clr>
            <a:srgbClr val="A4A3A4"/>
          </p15:clr>
        </p15:guide>
        <p15:guide id="2" pos="726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Aufzählung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67928" y="573528"/>
            <a:ext cx="7449740" cy="621069"/>
          </a:xfrm>
        </p:spPr>
        <p:txBody>
          <a:bodyPr/>
          <a:lstStyle>
            <a:lvl1pPr>
              <a:defRPr/>
            </a:lvl1pPr>
          </a:lstStyle>
          <a:p>
            <a:r>
              <a:rPr lang="de-CH" dirty="0"/>
              <a:t>Aufzählung (Zahlen)</a:t>
            </a:r>
          </a:p>
        </p:txBody>
      </p:sp>
      <p:sp>
        <p:nvSpPr>
          <p:cNvPr id="3" name="Inhaltsplatzhalter 2"/>
          <p:cNvSpPr>
            <a:spLocks noGrp="1"/>
          </p:cNvSpPr>
          <p:nvPr>
            <p:ph idx="1" hasCustomPrompt="1"/>
          </p:nvPr>
        </p:nvSpPr>
        <p:spPr>
          <a:xfrm>
            <a:off x="567928" y="1228500"/>
            <a:ext cx="7449740" cy="3299447"/>
          </a:xfrm>
        </p:spPr>
        <p:txBody>
          <a:bodyPr/>
          <a:lstStyle>
            <a:lvl1pPr marL="342900" indent="-342900">
              <a:buFont typeface="+mj-lt"/>
              <a:buAutoNum type="arabicPlain"/>
              <a:tabLst/>
              <a:defRPr sz="1650"/>
            </a:lvl1pPr>
            <a:lvl2pPr marL="612900" indent="-342900">
              <a:buFont typeface="+mj-lt"/>
              <a:buAutoNum type="arabicPeriod"/>
              <a:defRPr sz="1650"/>
            </a:lvl2pPr>
            <a:lvl3pPr marL="882900" indent="-342900">
              <a:buFont typeface="+mj-lt"/>
              <a:buAutoNum type="arabicPeriod"/>
              <a:defRPr sz="1650"/>
            </a:lvl3pPr>
            <a:lvl4pPr marL="810000" indent="0">
              <a:buFont typeface="+mj-lt"/>
              <a:buNone/>
              <a:defRPr sz="1650"/>
            </a:lvl4pPr>
            <a:lvl5pPr marL="1080000" indent="0">
              <a:buFont typeface="+mj-lt"/>
              <a:buNone/>
              <a:defRPr sz="1650"/>
            </a:lvl5pPr>
          </a:lstStyle>
          <a:p>
            <a:pPr marL="457200">
              <a:buAutoNum type="arabicPlain"/>
            </a:pPr>
            <a:r>
              <a:rPr lang="de-CH" dirty="0"/>
              <a:t>Aufzählung</a:t>
            </a:r>
          </a:p>
          <a:p>
            <a:pPr marL="457200">
              <a:buAutoNum type="arabicPlain"/>
            </a:pPr>
            <a:r>
              <a:rPr lang="de-CH" dirty="0"/>
              <a:t>Aufzählung </a:t>
            </a:r>
          </a:p>
          <a:p>
            <a:pPr marL="457200">
              <a:buAutoNum type="arabicPlain"/>
            </a:pPr>
            <a:r>
              <a:rPr lang="de-CH" dirty="0"/>
              <a:t>Aufzählung </a:t>
            </a:r>
          </a:p>
          <a:p>
            <a:pPr marL="457200">
              <a:buAutoNum type="arabicPlain"/>
            </a:pPr>
            <a:r>
              <a:rPr lang="de-CH" dirty="0"/>
              <a:t>Aufzählung </a:t>
            </a:r>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marL="0" indent="0">
              <a:buNone/>
              <a:defRPr/>
            </a:lvl1pPr>
          </a:lstStyle>
          <a:p>
            <a:r>
              <a:rPr lang="de-DE"/>
              <a:t>PH Zug | Thema der Präsentation</a:t>
            </a:r>
            <a:r>
              <a:rPr lang="de-CH"/>
              <a:t>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marL="0" indent="0">
              <a:buNone/>
              <a:defRPr/>
            </a:lvl1pPr>
          </a:lstStyle>
          <a:p>
            <a:r>
              <a:rPr lang="de-CH"/>
              <a:t>Seite </a:t>
            </a:r>
            <a:fld id="{442AD375-037F-43D0-B059-5172DA06796A}" type="slidenum">
              <a:rPr lang="de-CH" smtClean="0"/>
              <a:pPr/>
              <a:t>‹Nr.›</a:t>
            </a:fld>
            <a:endParaRPr lang="de-CH" dirty="0"/>
          </a:p>
        </p:txBody>
      </p:sp>
    </p:spTree>
    <p:extLst>
      <p:ext uri="{BB962C8B-B14F-4D97-AF65-F5344CB8AC3E}">
        <p14:creationId xmlns:p14="http://schemas.microsoft.com/office/powerpoint/2010/main" val="371289920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orang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1830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weis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48612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30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72400" y="573528"/>
            <a:ext cx="7445269" cy="621069"/>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572400" y="1228501"/>
            <a:ext cx="7445269" cy="3299447"/>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5" name="Fußzeilenplatzhalter 4"/>
          <p:cNvSpPr>
            <a:spLocks noGrp="1"/>
          </p:cNvSpPr>
          <p:nvPr>
            <p:ph type="ftr" sz="quarter" idx="3"/>
          </p:nvPr>
        </p:nvSpPr>
        <p:spPr>
          <a:xfrm>
            <a:off x="572400" y="4779000"/>
            <a:ext cx="5997531" cy="162000"/>
          </a:xfrm>
          <a:prstGeom prst="rect">
            <a:avLst/>
          </a:prstGeom>
        </p:spPr>
        <p:txBody>
          <a:bodyPr vert="horz" lIns="0" tIns="0" rIns="0" bIns="0" rtlCol="0" anchor="ctr" anchorCtr="0"/>
          <a:lstStyle>
            <a:lvl1pPr algn="l">
              <a:defRPr sz="900">
                <a:solidFill>
                  <a:schemeClr val="tx1"/>
                </a:solidFill>
              </a:defRPr>
            </a:lvl1pPr>
          </a:lstStyle>
          <a:p>
            <a:r>
              <a:rPr lang="de-DE"/>
              <a:t>PH Zug | Thema der Präsentation</a:t>
            </a:r>
            <a:r>
              <a:rPr lang="de-CH"/>
              <a:t> (Ändern über «Einfügen &gt; Kopf- und Fusszeile»)</a:t>
            </a:r>
            <a:endParaRPr lang="de-CH" dirty="0"/>
          </a:p>
        </p:txBody>
      </p:sp>
      <p:sp>
        <p:nvSpPr>
          <p:cNvPr id="6" name="Foliennummernplatzhalter 5"/>
          <p:cNvSpPr>
            <a:spLocks noGrp="1"/>
          </p:cNvSpPr>
          <p:nvPr>
            <p:ph type="sldNum" sz="quarter" idx="4"/>
          </p:nvPr>
        </p:nvSpPr>
        <p:spPr>
          <a:xfrm>
            <a:off x="7956376" y="4779000"/>
            <a:ext cx="639071" cy="162000"/>
          </a:xfrm>
          <a:prstGeom prst="rect">
            <a:avLst/>
          </a:prstGeom>
        </p:spPr>
        <p:txBody>
          <a:bodyPr vert="horz" lIns="0" tIns="0" rIns="0" bIns="0" rtlCol="0" anchor="ctr" anchorCtr="0"/>
          <a:lstStyle>
            <a:lvl1pPr algn="r">
              <a:defRPr sz="900">
                <a:solidFill>
                  <a:schemeClr val="tx1"/>
                </a:solidFill>
              </a:defRPr>
            </a:lvl1pPr>
          </a:lstStyle>
          <a:p>
            <a:r>
              <a:rPr lang="de-CH"/>
              <a:t>Seite </a:t>
            </a:r>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p:nvSpPr>
        <p:spPr>
          <a:xfrm rot="5400000">
            <a:off x="8545534" y="4455833"/>
            <a:ext cx="1315337" cy="46166"/>
          </a:xfrm>
          <a:prstGeom prst="rect">
            <a:avLst/>
          </a:prstGeom>
          <a:noFill/>
        </p:spPr>
        <p:txBody>
          <a:bodyPr wrap="square" lIns="0" tIns="0" rIns="0" bIns="0" rtlCol="0">
            <a:spAutoFit/>
          </a:bodyPr>
          <a:lstStyle/>
          <a:p>
            <a:pPr algn="r"/>
            <a:r>
              <a:rPr lang="de-CH" sz="300" spc="30" baseline="0" dirty="0">
                <a:solidFill>
                  <a:schemeClr val="bg1">
                    <a:lumMod val="85000"/>
                  </a:schemeClr>
                </a:solidFill>
              </a:rPr>
              <a:t>Erstellt durch Vorlagenbauer.ch</a:t>
            </a:r>
          </a:p>
        </p:txBody>
      </p:sp>
    </p:spTree>
    <p:extLst>
      <p:ext uri="{BB962C8B-B14F-4D97-AF65-F5344CB8AC3E}">
        <p14:creationId xmlns:p14="http://schemas.microsoft.com/office/powerpoint/2010/main" val="336344397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hf sldNum="0" hdr="0" ftr="0" dt="0"/>
  <p:txStyles>
    <p:titleStyle>
      <a:lvl1pPr algn="l" defTabSz="685800" rtl="0" eaLnBrk="1" latinLnBrk="0" hangingPunct="1">
        <a:lnSpc>
          <a:spcPct val="100000"/>
        </a:lnSpc>
        <a:spcBef>
          <a:spcPct val="0"/>
        </a:spcBef>
        <a:buNone/>
        <a:defRPr sz="2100" b="1" kern="1200">
          <a:solidFill>
            <a:schemeClr val="tx1"/>
          </a:solidFill>
          <a:latin typeface="+mj-lt"/>
          <a:ea typeface="+mj-ea"/>
          <a:cs typeface="+mj-cs"/>
        </a:defRPr>
      </a:lvl1pPr>
    </p:titleStyle>
    <p:bodyStyle>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18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1pPr>
      <a:lvl2pPr marL="45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2pPr>
      <a:lvl3pPr marL="72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3pPr>
      <a:lvl4pPr marL="99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4pPr>
      <a:lvl5pPr marL="1269000" indent="-189000" algn="l" defTabSz="685800" rtl="0" eaLnBrk="1" latinLnBrk="0" hangingPunct="1">
        <a:lnSpc>
          <a:spcPct val="120000"/>
        </a:lnSpc>
        <a:spcBef>
          <a:spcPts val="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7">
          <p15:clr>
            <a:srgbClr val="A4A3A4"/>
          </p15:clr>
        </p15:guide>
        <p15:guide id="2" pos="6735">
          <p15:clr>
            <a:srgbClr val="A4A3A4"/>
          </p15:clr>
        </p15:guide>
        <p15:guide id="3" orient="horz" pos="3803">
          <p15:clr>
            <a:srgbClr val="A4A3A4"/>
          </p15:clr>
        </p15:guide>
        <p15:guide id="5" orient="horz" pos="1032">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hyperlink" Target="https://sima.dzlm.de/node/125" TargetMode="Externa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sima.dzlm.de/node/125" TargetMode="External"/><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sima.dzlm.de/node/125" TargetMode="External"/><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sima.dzlm.de/node/125" TargetMode="External"/><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sima.dzlm.de/node/125" TargetMode="Externa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hyperlink" Target="https://sima.dzlm.de/node/125" TargetMode="External"/><Relationship Id="rId2" Type="http://schemas.microsoft.com/office/2007/relationships/media" Target="../media/media7.m4a"/><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notesSlide" Target="../notesSlides/notesSlide7.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sima.dzlm.de/node/125" TargetMode="Externa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hyperlink" Target="https://sima.dzlm.de/sites/simams/files/uploads/fachbiss-einstiegsfilm-prediger-broschuere_2404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F7F171-AA97-60D5-E8F8-06456562C93A}"/>
              </a:ext>
            </a:extLst>
          </p:cNvPr>
          <p:cNvSpPr>
            <a:spLocks noGrp="1"/>
          </p:cNvSpPr>
          <p:nvPr>
            <p:ph type="ctrTitle"/>
          </p:nvPr>
        </p:nvSpPr>
        <p:spPr>
          <a:xfrm>
            <a:off x="402673" y="1228726"/>
            <a:ext cx="3068272" cy="1513107"/>
          </a:xfrm>
        </p:spPr>
        <p:txBody>
          <a:bodyPr/>
          <a:lstStyle/>
          <a:p>
            <a:r>
              <a:rPr lang="de-CH" dirty="0"/>
              <a:t>Sprache im Fach-unterricht</a:t>
            </a:r>
          </a:p>
        </p:txBody>
      </p:sp>
      <p:sp>
        <p:nvSpPr>
          <p:cNvPr id="3" name="Untertitel 2">
            <a:extLst>
              <a:ext uri="{FF2B5EF4-FFF2-40B4-BE49-F238E27FC236}">
                <a16:creationId xmlns:a16="http://schemas.microsoft.com/office/drawing/2014/main" id="{C34D3670-AD8F-3EE2-78A3-8929ED34DC7B}"/>
              </a:ext>
            </a:extLst>
          </p:cNvPr>
          <p:cNvSpPr>
            <a:spLocks noGrp="1"/>
          </p:cNvSpPr>
          <p:nvPr>
            <p:ph type="subTitle" idx="1"/>
          </p:nvPr>
        </p:nvSpPr>
        <p:spPr>
          <a:xfrm>
            <a:off x="567927" y="2701529"/>
            <a:ext cx="2779279" cy="486247"/>
          </a:xfrm>
        </p:spPr>
        <p:txBody>
          <a:bodyPr/>
          <a:lstStyle/>
          <a:p>
            <a:r>
              <a:rPr lang="en-US" sz="1100" i="1" dirty="0" err="1">
                <a:solidFill>
                  <a:schemeClr val="tx1"/>
                </a:solidFill>
                <a:latin typeface="Calibri" pitchFamily="34" charset="0"/>
                <a:ea typeface="Calibri" pitchFamily="34" charset="-122"/>
                <a:cs typeface="Calibri" pitchFamily="34" charset="-120"/>
              </a:rPr>
              <a:t>Erstellt</a:t>
            </a:r>
            <a:r>
              <a:rPr lang="en-US" sz="1100" i="1" dirty="0">
                <a:solidFill>
                  <a:schemeClr val="tx1"/>
                </a:solidFill>
                <a:latin typeface="Calibri" pitchFamily="34" charset="0"/>
                <a:ea typeface="Calibri" pitchFamily="34" charset="-122"/>
                <a:cs typeface="Calibri" pitchFamily="34" charset="-120"/>
              </a:rPr>
              <a:t> von Dr. sc. ETH B. Hohl-Krähenbühl auf Basis von </a:t>
            </a:r>
            <a:r>
              <a:rPr lang="en-US" sz="1100" i="1" dirty="0" err="1">
                <a:solidFill>
                  <a:schemeClr val="tx1"/>
                </a:solidFill>
                <a:latin typeface="Calibri" pitchFamily="34" charset="0"/>
                <a:ea typeface="Calibri" pitchFamily="34" charset="-122"/>
                <a:cs typeface="Calibri" pitchFamily="34" charset="-120"/>
              </a:rPr>
              <a:t>Unterlagen</a:t>
            </a:r>
            <a:r>
              <a:rPr lang="en-US" sz="1100" i="1" dirty="0">
                <a:solidFill>
                  <a:schemeClr val="tx1"/>
                </a:solidFill>
                <a:latin typeface="Calibri" pitchFamily="34" charset="0"/>
                <a:ea typeface="Calibri" pitchFamily="34" charset="-122"/>
                <a:cs typeface="Calibri" pitchFamily="34" charset="-120"/>
              </a:rPr>
              <a:t> von Frau  Prof. Dr. S. Prediger und </a:t>
            </a:r>
            <a:r>
              <a:rPr lang="en-US" sz="1100" i="1" dirty="0" err="1">
                <a:solidFill>
                  <a:schemeClr val="tx1"/>
                </a:solidFill>
                <a:latin typeface="Calibri" pitchFamily="34" charset="0"/>
                <a:ea typeface="Calibri" pitchFamily="34" charset="-122"/>
                <a:cs typeface="Calibri" pitchFamily="34" charset="-120"/>
              </a:rPr>
              <a:t>ihrem</a:t>
            </a:r>
            <a:r>
              <a:rPr lang="en-US" sz="1100" i="1" dirty="0">
                <a:solidFill>
                  <a:schemeClr val="tx1"/>
                </a:solidFill>
                <a:latin typeface="Calibri" pitchFamily="34" charset="0"/>
                <a:ea typeface="Calibri" pitchFamily="34" charset="-122"/>
                <a:cs typeface="Calibri" pitchFamily="34" charset="-120"/>
              </a:rPr>
              <a:t> Team, </a:t>
            </a:r>
          </a:p>
          <a:p>
            <a:r>
              <a:rPr lang="en-US" sz="1100" i="1" dirty="0">
                <a:solidFill>
                  <a:schemeClr val="tx1"/>
                </a:solidFill>
                <a:latin typeface="Calibri" pitchFamily="34" charset="0"/>
                <a:ea typeface="Calibri" pitchFamily="34" charset="-122"/>
                <a:cs typeface="Calibri" pitchFamily="34" charset="-120"/>
              </a:rPr>
              <a:t>August 2026</a:t>
            </a:r>
          </a:p>
          <a:p>
            <a:endParaRPr lang="en-US" sz="1100" i="1" dirty="0">
              <a:solidFill>
                <a:schemeClr val="tx1"/>
              </a:solidFill>
              <a:latin typeface="Calibri" pitchFamily="34" charset="0"/>
              <a:ea typeface="Calibri" pitchFamily="34" charset="-122"/>
              <a:cs typeface="Calibri" pitchFamily="34" charset="-120"/>
            </a:endParaRPr>
          </a:p>
          <a:p>
            <a:r>
              <a:rPr lang="en-US" sz="1100" i="1" dirty="0" err="1">
                <a:solidFill>
                  <a:schemeClr val="tx1"/>
                </a:solidFill>
                <a:latin typeface="Calibri" pitchFamily="34" charset="0"/>
                <a:cs typeface="Calibri" pitchFamily="34" charset="-120"/>
              </a:rPr>
              <a:t>Folien</a:t>
            </a:r>
            <a:r>
              <a:rPr lang="en-US" sz="1100" i="1" dirty="0">
                <a:solidFill>
                  <a:schemeClr val="tx1"/>
                </a:solidFill>
                <a:latin typeface="Calibri" pitchFamily="34" charset="0"/>
                <a:cs typeface="Calibri" pitchFamily="34" charset="-120"/>
              </a:rPr>
              <a:t> </a:t>
            </a:r>
            <a:r>
              <a:rPr lang="en-US" sz="1100" i="1" dirty="0" err="1">
                <a:solidFill>
                  <a:schemeClr val="tx1"/>
                </a:solidFill>
                <a:latin typeface="Calibri" pitchFamily="34" charset="0"/>
                <a:cs typeface="Calibri" pitchFamily="34" charset="-120"/>
              </a:rPr>
              <a:t>generiert</a:t>
            </a:r>
            <a:r>
              <a:rPr lang="en-US" sz="1100" i="1" dirty="0">
                <a:solidFill>
                  <a:schemeClr val="tx1"/>
                </a:solidFill>
                <a:latin typeface="Calibri" pitchFamily="34" charset="0"/>
                <a:cs typeface="Calibri" pitchFamily="34" charset="-120"/>
              </a:rPr>
              <a:t>  und </a:t>
            </a:r>
            <a:r>
              <a:rPr lang="en-US" sz="1100" i="1" dirty="0" err="1">
                <a:solidFill>
                  <a:schemeClr val="tx1"/>
                </a:solidFill>
                <a:latin typeface="Calibri" pitchFamily="34" charset="0"/>
                <a:cs typeface="Calibri" pitchFamily="34" charset="-120"/>
              </a:rPr>
              <a:t>versprachlicht</a:t>
            </a:r>
            <a:r>
              <a:rPr lang="en-US" sz="1100" i="1" dirty="0">
                <a:solidFill>
                  <a:schemeClr val="tx1"/>
                </a:solidFill>
                <a:latin typeface="Calibri" pitchFamily="34" charset="0"/>
                <a:cs typeface="Calibri" pitchFamily="34" charset="-120"/>
              </a:rPr>
              <a:t> </a:t>
            </a:r>
            <a:r>
              <a:rPr lang="en-US" sz="1100" i="1" dirty="0" err="1">
                <a:solidFill>
                  <a:schemeClr val="tx1"/>
                </a:solidFill>
                <a:latin typeface="Calibri" pitchFamily="34" charset="0"/>
                <a:cs typeface="Calibri" pitchFamily="34" charset="-120"/>
              </a:rPr>
              <a:t>mithilfe</a:t>
            </a:r>
            <a:r>
              <a:rPr lang="en-US" sz="1100" i="1" dirty="0">
                <a:solidFill>
                  <a:schemeClr val="tx1"/>
                </a:solidFill>
                <a:latin typeface="Calibri" pitchFamily="34" charset="0"/>
                <a:cs typeface="Calibri" pitchFamily="34" charset="-120"/>
              </a:rPr>
              <a:t> von KI</a:t>
            </a:r>
            <a:endParaRPr lang="en-US" sz="1100" dirty="0">
              <a:solidFill>
                <a:schemeClr val="tx1"/>
              </a:solidFill>
            </a:endParaRPr>
          </a:p>
          <a:p>
            <a:endParaRPr lang="de-CH" dirty="0">
              <a:solidFill>
                <a:schemeClr val="tx1"/>
              </a:solidFill>
            </a:endParaRPr>
          </a:p>
        </p:txBody>
      </p:sp>
      <p:pic>
        <p:nvPicPr>
          <p:cNvPr id="7" name="Bildplatzhalter 6" descr="Ein Bild, das Wand, Mobiliar, Tisch, Im Haus enthält.&#10;&#10;Automatisch generierte Beschreibung">
            <a:extLst>
              <a:ext uri="{FF2B5EF4-FFF2-40B4-BE49-F238E27FC236}">
                <a16:creationId xmlns:a16="http://schemas.microsoft.com/office/drawing/2014/main" id="{C889452B-020A-9E2C-DABA-AAC0B6996AB9}"/>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420" r="1420"/>
          <a:stretch>
            <a:fillRect/>
          </a:stretch>
        </p:blipFill>
        <p:spPr>
          <a:xfrm>
            <a:off x="3470945" y="648000"/>
            <a:ext cx="5157000" cy="3537000"/>
          </a:xfrm>
        </p:spPr>
      </p:pic>
    </p:spTree>
    <p:extLst>
      <p:ext uri="{BB962C8B-B14F-4D97-AF65-F5344CB8AC3E}">
        <p14:creationId xmlns:p14="http://schemas.microsoft.com/office/powerpoint/2010/main" val="109978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5">
            <a:extLst>
              <a:ext uri="{FF2B5EF4-FFF2-40B4-BE49-F238E27FC236}">
                <a16:creationId xmlns:a16="http://schemas.microsoft.com/office/drawing/2014/main" id="{225A203F-B411-AB8C-D489-D576455DD168}"/>
              </a:ext>
            </a:extLst>
          </p:cNvPr>
          <p:cNvSpPr>
            <a:spLocks noGrp="1"/>
          </p:cNvSpPr>
          <p:nvPr>
            <p:ph type="title"/>
          </p:nvPr>
        </p:nvSpPr>
        <p:spPr/>
        <p:txBody>
          <a:bodyPr/>
          <a:lstStyle/>
          <a:p>
            <a:r>
              <a:rPr lang="en-US" sz="2400" dirty="0" err="1">
                <a:solidFill>
                  <a:srgbClr val="2F3C7E"/>
                </a:solidFill>
                <a:latin typeface="Cambria" pitchFamily="34" charset="0"/>
                <a:ea typeface="Cambria" pitchFamily="34" charset="-122"/>
                <a:cs typeface="Cambria" pitchFamily="34" charset="-120"/>
              </a:rPr>
              <a:t>Grundlagen</a:t>
            </a:r>
            <a:r>
              <a:rPr lang="en-US" sz="2400" dirty="0">
                <a:solidFill>
                  <a:srgbClr val="2F3C7E"/>
                </a:solidFill>
                <a:latin typeface="Cambria" pitchFamily="34" charset="0"/>
                <a:ea typeface="Cambria" pitchFamily="34" charset="-122"/>
                <a:cs typeface="Cambria" pitchFamily="34" charset="-120"/>
              </a:rPr>
              <a:t> </a:t>
            </a:r>
            <a:r>
              <a:rPr lang="en-US" sz="2400" dirty="0" err="1">
                <a:solidFill>
                  <a:srgbClr val="2F3C7E"/>
                </a:solidFill>
                <a:latin typeface="Cambria" pitchFamily="34" charset="0"/>
                <a:ea typeface="Cambria" pitchFamily="34" charset="-122"/>
                <a:cs typeface="Cambria" pitchFamily="34" charset="-120"/>
              </a:rPr>
              <a:t>zum</a:t>
            </a:r>
            <a:r>
              <a:rPr lang="en-US" sz="2400" dirty="0">
                <a:solidFill>
                  <a:srgbClr val="2F3C7E"/>
                </a:solidFill>
                <a:latin typeface="Cambria" pitchFamily="34" charset="0"/>
                <a:ea typeface="Cambria" pitchFamily="34" charset="-122"/>
                <a:cs typeface="Cambria" pitchFamily="34" charset="-120"/>
              </a:rPr>
              <a:t> </a:t>
            </a:r>
            <a:r>
              <a:rPr lang="en-US" sz="2400" dirty="0" err="1">
                <a:solidFill>
                  <a:srgbClr val="2F3C7E"/>
                </a:solidFill>
                <a:latin typeface="Cambria" pitchFamily="34" charset="0"/>
                <a:ea typeface="Cambria" pitchFamily="34" charset="-122"/>
                <a:cs typeface="Cambria" pitchFamily="34" charset="-120"/>
              </a:rPr>
              <a:t>Beitrag</a:t>
            </a:r>
            <a:br>
              <a:rPr lang="en-US" sz="2400" dirty="0"/>
            </a:br>
            <a:endParaRPr lang="de-CH" dirty="0"/>
          </a:p>
        </p:txBody>
      </p:sp>
      <p:sp>
        <p:nvSpPr>
          <p:cNvPr id="3" name="Inhaltsplatzhalter 2">
            <a:extLst>
              <a:ext uri="{FF2B5EF4-FFF2-40B4-BE49-F238E27FC236}">
                <a16:creationId xmlns:a16="http://schemas.microsoft.com/office/drawing/2014/main" id="{C40DAAC7-80E9-6846-7A66-2C556CC67BC8}"/>
              </a:ext>
            </a:extLst>
          </p:cNvPr>
          <p:cNvSpPr>
            <a:spLocks noGrp="1"/>
          </p:cNvSpPr>
          <p:nvPr>
            <p:ph idx="1"/>
          </p:nvPr>
        </p:nvSpPr>
        <p:spPr>
          <a:xfrm>
            <a:off x="572399" y="1194596"/>
            <a:ext cx="8085039" cy="3333351"/>
          </a:xfrm>
        </p:spPr>
        <p:txBody>
          <a:bodyPr/>
          <a:lstStyle/>
          <a:p>
            <a:pPr marL="0" indent="0">
              <a:buNone/>
            </a:pPr>
            <a:r>
              <a:rPr lang="de-CH" dirty="0"/>
              <a:t>Dieser Beitrag wurde auf Basis des </a:t>
            </a:r>
            <a:r>
              <a:rPr lang="de-CH" dirty="0" err="1"/>
              <a:t>FachBiSS</a:t>
            </a:r>
            <a:r>
              <a:rPr lang="de-CH" dirty="0"/>
              <a:t>-Einstiegsfilm für alle Fächer ’Sprache aufbauen in allen Fächern – Warum, wie und was?’ von Susanne Prediger und ihrem Team entwickelt (vgl. Abb. unten). Die Kurzfassung des Films findet sich neben einer Printfassung zum Film auf </a:t>
            </a:r>
            <a:r>
              <a:rPr lang="de-CH" dirty="0">
                <a:hlinkClick r:id="rId5"/>
              </a:rPr>
              <a:t>https://sima.dzlm.de/node/125</a:t>
            </a:r>
            <a:r>
              <a:rPr lang="de-CH" dirty="0"/>
              <a:t>.</a:t>
            </a:r>
          </a:p>
          <a:p>
            <a:pPr marL="0" indent="0">
              <a:buNone/>
            </a:pPr>
            <a:endParaRPr lang="de-CH" dirty="0"/>
          </a:p>
          <a:p>
            <a:pPr marL="0" indent="0">
              <a:buNone/>
            </a:pPr>
            <a:endParaRPr lang="de-CH" dirty="0"/>
          </a:p>
          <a:p>
            <a:pPr marL="0" indent="0">
              <a:buNone/>
            </a:pPr>
            <a:endParaRPr lang="de-CH" dirty="0"/>
          </a:p>
          <a:p>
            <a:pPr marL="0" indent="0">
              <a:buNone/>
            </a:pPr>
            <a:endParaRPr lang="de-CH" dirty="0"/>
          </a:p>
          <a:p>
            <a:pPr marL="0" indent="0">
              <a:buNone/>
            </a:pPr>
            <a:endParaRPr lang="de-CH" dirty="0"/>
          </a:p>
        </p:txBody>
      </p:sp>
      <p:sp>
        <p:nvSpPr>
          <p:cNvPr id="9" name="Textfeld 8">
            <a:extLst>
              <a:ext uri="{FF2B5EF4-FFF2-40B4-BE49-F238E27FC236}">
                <a16:creationId xmlns:a16="http://schemas.microsoft.com/office/drawing/2014/main" id="{FF9774E9-8A17-31C0-4790-4AF3973E77F4}"/>
              </a:ext>
            </a:extLst>
          </p:cNvPr>
          <p:cNvSpPr txBox="1"/>
          <p:nvPr/>
        </p:nvSpPr>
        <p:spPr>
          <a:xfrm>
            <a:off x="491240" y="4740561"/>
            <a:ext cx="4961604" cy="409407"/>
          </a:xfrm>
          <a:prstGeom prst="rect">
            <a:avLst/>
          </a:prstGeom>
          <a:noFill/>
        </p:spPr>
        <p:txBody>
          <a:bodyPr wrap="square">
            <a:spAutoFit/>
          </a:bodyPr>
          <a:lstStyle/>
          <a:p>
            <a:pPr marL="0" indent="0">
              <a:buNone/>
            </a:pPr>
            <a:r>
              <a:rPr lang="de-CH" sz="900" dirty="0"/>
              <a:t>Abbildung: Ausschnitt aus dem Fachbiss-Einstiegsfilm </a:t>
            </a:r>
            <a:r>
              <a:rPr lang="de-CH" sz="900" dirty="0">
                <a:hlinkClick r:id="rId5"/>
              </a:rPr>
              <a:t>https://sima.dzlm.de/node/125</a:t>
            </a:r>
            <a:r>
              <a:rPr lang="de-CH" sz="900" dirty="0"/>
              <a:t> (abgerufen am 08.08.26)</a:t>
            </a:r>
          </a:p>
        </p:txBody>
      </p:sp>
      <p:pic>
        <p:nvPicPr>
          <p:cNvPr id="2" name="1_Seite 2">
            <a:hlinkClick r:id="" action="ppaction://media"/>
            <a:extLst>
              <a:ext uri="{FF2B5EF4-FFF2-40B4-BE49-F238E27FC236}">
                <a16:creationId xmlns:a16="http://schemas.microsoft.com/office/drawing/2014/main" id="{FD264E87-35EA-ED47-DB3F-4C374E39AA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07618" y="4255341"/>
            <a:ext cx="406400" cy="406400"/>
          </a:xfrm>
          <a:prstGeom prst="rect">
            <a:avLst/>
          </a:prstGeom>
        </p:spPr>
      </p:pic>
      <p:pic>
        <p:nvPicPr>
          <p:cNvPr id="7" name="Grafik 6">
            <a:extLst>
              <a:ext uri="{FF2B5EF4-FFF2-40B4-BE49-F238E27FC236}">
                <a16:creationId xmlns:a16="http://schemas.microsoft.com/office/drawing/2014/main" id="{15F1D798-F8C5-5CD7-BA17-23826C2C5EC9}"/>
              </a:ext>
            </a:extLst>
          </p:cNvPr>
          <p:cNvPicPr>
            <a:picLocks noChangeAspect="1"/>
          </p:cNvPicPr>
          <p:nvPr/>
        </p:nvPicPr>
        <p:blipFill>
          <a:blip r:embed="rId7"/>
          <a:stretch>
            <a:fillRect/>
          </a:stretch>
        </p:blipFill>
        <p:spPr>
          <a:xfrm>
            <a:off x="583519" y="2081896"/>
            <a:ext cx="4362417" cy="2658665"/>
          </a:xfrm>
          <a:prstGeom prst="rect">
            <a:avLst/>
          </a:prstGeom>
          <a:ln>
            <a:solidFill>
              <a:schemeClr val="accent1"/>
            </a:solidFill>
          </a:ln>
        </p:spPr>
      </p:pic>
    </p:spTree>
    <p:extLst>
      <p:ext uri="{BB962C8B-B14F-4D97-AF65-F5344CB8AC3E}">
        <p14:creationId xmlns:p14="http://schemas.microsoft.com/office/powerpoint/2010/main" val="378986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id="{F561DD53-C805-43AB-38C6-0D0C21D1623F}"/>
              </a:ext>
            </a:extLst>
          </p:cNvPr>
          <p:cNvSpPr>
            <a:spLocks noGrp="1"/>
          </p:cNvSpPr>
          <p:nvPr>
            <p:ph type="subTitle" idx="1"/>
          </p:nvPr>
        </p:nvSpPr>
        <p:spPr>
          <a:xfrm>
            <a:off x="567928" y="2701529"/>
            <a:ext cx="7449740" cy="1529357"/>
          </a:xfrm>
        </p:spPr>
        <p:txBody>
          <a:bodyPr/>
          <a:lstStyle/>
          <a:p>
            <a:r>
              <a:rPr lang="en-US" sz="2400" i="1" dirty="0">
                <a:solidFill>
                  <a:schemeClr val="tx1"/>
                </a:solidFill>
                <a:latin typeface="Calibri" pitchFamily="34" charset="0"/>
                <a:ea typeface="Calibri" pitchFamily="34" charset="-122"/>
                <a:cs typeface="Calibri" pitchFamily="34" charset="-120"/>
              </a:rPr>
              <a:t>Drei </a:t>
            </a:r>
            <a:r>
              <a:rPr lang="en-US" sz="2400" i="1" dirty="0" err="1">
                <a:solidFill>
                  <a:schemeClr val="tx1"/>
                </a:solidFill>
                <a:latin typeface="Calibri" pitchFamily="34" charset="0"/>
                <a:ea typeface="Calibri" pitchFamily="34" charset="-122"/>
                <a:cs typeface="Calibri" pitchFamily="34" charset="-120"/>
              </a:rPr>
              <a:t>Gründe</a:t>
            </a:r>
            <a:r>
              <a:rPr lang="en-US" sz="2400" i="1" dirty="0">
                <a:solidFill>
                  <a:schemeClr val="tx1"/>
                </a:solidFill>
                <a:latin typeface="Calibri" pitchFamily="34" charset="0"/>
                <a:ea typeface="Calibri" pitchFamily="34" charset="-122"/>
                <a:cs typeface="Calibri" pitchFamily="34" charset="-120"/>
              </a:rPr>
              <a:t> für die </a:t>
            </a:r>
            <a:r>
              <a:rPr lang="en-US" sz="2400" i="1" dirty="0" err="1">
                <a:solidFill>
                  <a:schemeClr val="tx1"/>
                </a:solidFill>
                <a:latin typeface="Calibri" pitchFamily="34" charset="0"/>
                <a:ea typeface="Calibri" pitchFamily="34" charset="-122"/>
                <a:cs typeface="Calibri" pitchFamily="34" charset="-120"/>
              </a:rPr>
              <a:t>gezielte</a:t>
            </a:r>
            <a:r>
              <a:rPr lang="en-US" sz="2400" i="1" dirty="0">
                <a:solidFill>
                  <a:schemeClr val="tx1"/>
                </a:solidFill>
                <a:latin typeface="Calibri" pitchFamily="34" charset="0"/>
                <a:ea typeface="Calibri" pitchFamily="34" charset="-122"/>
                <a:cs typeface="Calibri" pitchFamily="34" charset="-120"/>
              </a:rPr>
              <a:t> </a:t>
            </a:r>
            <a:r>
              <a:rPr lang="en-US" sz="2400" i="1" dirty="0" err="1">
                <a:solidFill>
                  <a:schemeClr val="tx1"/>
                </a:solidFill>
                <a:latin typeface="Calibri" pitchFamily="34" charset="0"/>
                <a:ea typeface="Calibri" pitchFamily="34" charset="-122"/>
                <a:cs typeface="Calibri" pitchFamily="34" charset="-120"/>
              </a:rPr>
              <a:t>Sprachbildung</a:t>
            </a:r>
            <a:r>
              <a:rPr lang="en-US" sz="2400" i="1" dirty="0">
                <a:solidFill>
                  <a:schemeClr val="tx1"/>
                </a:solidFill>
                <a:latin typeface="Calibri" pitchFamily="34" charset="0"/>
                <a:ea typeface="Calibri" pitchFamily="34" charset="-122"/>
                <a:cs typeface="Calibri" pitchFamily="34" charset="-120"/>
              </a:rPr>
              <a:t> - </a:t>
            </a:r>
            <a:r>
              <a:rPr lang="en-US" sz="2400" i="1" dirty="0" err="1">
                <a:solidFill>
                  <a:schemeClr val="tx1"/>
                </a:solidFill>
                <a:latin typeface="Calibri" pitchFamily="34" charset="0"/>
                <a:ea typeface="Calibri" pitchFamily="34" charset="-122"/>
                <a:cs typeface="Calibri" pitchFamily="34" charset="-120"/>
              </a:rPr>
              <a:t>nach</a:t>
            </a:r>
            <a:r>
              <a:rPr lang="en-US" sz="2400" i="1" dirty="0">
                <a:solidFill>
                  <a:schemeClr val="tx1"/>
                </a:solidFill>
                <a:latin typeface="Calibri" pitchFamily="34" charset="0"/>
                <a:ea typeface="Calibri" pitchFamily="34" charset="-122"/>
                <a:cs typeface="Calibri" pitchFamily="34" charset="-120"/>
              </a:rPr>
              <a:t> Susanne Prediger </a:t>
            </a:r>
          </a:p>
          <a:p>
            <a:endParaRPr lang="de-CH" dirty="0"/>
          </a:p>
        </p:txBody>
      </p:sp>
      <p:sp>
        <p:nvSpPr>
          <p:cNvPr id="4" name="Titel 3">
            <a:extLst>
              <a:ext uri="{FF2B5EF4-FFF2-40B4-BE49-F238E27FC236}">
                <a16:creationId xmlns:a16="http://schemas.microsoft.com/office/drawing/2014/main" id="{95190E06-549C-5315-18D1-D64FD84399BF}"/>
              </a:ext>
            </a:extLst>
          </p:cNvPr>
          <p:cNvSpPr>
            <a:spLocks noGrp="1"/>
          </p:cNvSpPr>
          <p:nvPr>
            <p:ph type="ctrTitle"/>
          </p:nvPr>
        </p:nvSpPr>
        <p:spPr>
          <a:xfrm>
            <a:off x="567929" y="1228725"/>
            <a:ext cx="7449300" cy="1008738"/>
          </a:xfrm>
        </p:spPr>
        <p:txBody>
          <a:bodyPr/>
          <a:lstStyle/>
          <a:p>
            <a:r>
              <a:rPr lang="de-CH" dirty="0"/>
              <a:t>Warum Sprache das fachliche Lernen trägt</a:t>
            </a:r>
          </a:p>
        </p:txBody>
      </p:sp>
      <p:pic>
        <p:nvPicPr>
          <p:cNvPr id="3" name="Text1">
            <a:hlinkClick r:id="" action="ppaction://media"/>
            <a:extLst>
              <a:ext uri="{FF2B5EF4-FFF2-40B4-BE49-F238E27FC236}">
                <a16:creationId xmlns:a16="http://schemas.microsoft.com/office/drawing/2014/main" id="{B8A0709B-D695-3266-696D-5CAC301EF2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flipV="1">
            <a:off x="9144000" y="3345432"/>
            <a:ext cx="494950" cy="463587"/>
          </a:xfrm>
          <a:prstGeom prst="rect">
            <a:avLst/>
          </a:prstGeom>
          <a:ln>
            <a:noFill/>
          </a:ln>
        </p:spPr>
      </p:pic>
    </p:spTree>
    <p:extLst>
      <p:ext uri="{BB962C8B-B14F-4D97-AF65-F5344CB8AC3E}">
        <p14:creationId xmlns:p14="http://schemas.microsoft.com/office/powerpoint/2010/main" val="35370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2653">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47472"/>
            <a:ext cx="8138160" cy="640080"/>
          </a:xfrm>
          <a:prstGeom prst="rect">
            <a:avLst/>
          </a:prstGeom>
          <a:noFill/>
          <a:ln/>
        </p:spPr>
        <p:txBody>
          <a:bodyPr wrap="square" rtlCol="0" anchor="ctr"/>
          <a:lstStyle/>
          <a:p>
            <a:pPr marL="0" indent="0" algn="l">
              <a:buNone/>
            </a:pPr>
            <a:endParaRPr lang="en-US" sz="2600" dirty="0"/>
          </a:p>
        </p:txBody>
      </p:sp>
      <p:sp>
        <p:nvSpPr>
          <p:cNvPr id="3" name="Text 1"/>
          <p:cNvSpPr/>
          <p:nvPr/>
        </p:nvSpPr>
        <p:spPr>
          <a:xfrm>
            <a:off x="502920" y="1143000"/>
            <a:ext cx="4709160" cy="914400"/>
          </a:xfrm>
          <a:prstGeom prst="rect">
            <a:avLst/>
          </a:prstGeom>
          <a:noFill/>
          <a:ln/>
        </p:spPr>
        <p:txBody>
          <a:bodyPr wrap="square" rtlCol="0" anchor="t"/>
          <a:lstStyle/>
          <a:p>
            <a:pPr marL="0" indent="0">
              <a:lnSpc>
                <a:spcPct val="105000"/>
              </a:lnSpc>
              <a:buNone/>
            </a:pPr>
            <a:r>
              <a:rPr lang="en-US" b="1" dirty="0">
                <a:solidFill>
                  <a:srgbClr val="2F3C7E"/>
                </a:solidFill>
                <a:latin typeface="Calibri" pitchFamily="34" charset="0"/>
                <a:ea typeface="Calibri" pitchFamily="34" charset="-122"/>
                <a:cs typeface="Calibri" pitchFamily="34" charset="-120"/>
              </a:rPr>
              <a:t>Prof. Dr. Susanne Prediger</a:t>
            </a:r>
            <a:r>
              <a:rPr lang="en-US" dirty="0">
                <a:solidFill>
                  <a:srgbClr val="2B2B3A"/>
                </a:solidFill>
                <a:latin typeface="Calibri" pitchFamily="34" charset="0"/>
                <a:ea typeface="Calibri" pitchFamily="34" charset="-122"/>
                <a:cs typeface="Calibri" pitchFamily="34" charset="-120"/>
              </a:rPr>
              <a:t> und ihr Team erforschen seit Jahren die Bedeutung der Sprache für das fachliche Lernen in Mathematik.</a:t>
            </a:r>
            <a:endParaRPr lang="en-US" dirty="0"/>
          </a:p>
        </p:txBody>
      </p:sp>
      <p:sp>
        <p:nvSpPr>
          <p:cNvPr id="4" name="Text 2"/>
          <p:cNvSpPr/>
          <p:nvPr/>
        </p:nvSpPr>
        <p:spPr>
          <a:xfrm>
            <a:off x="502920" y="2368296"/>
            <a:ext cx="4709160" cy="914400"/>
          </a:xfrm>
          <a:prstGeom prst="rect">
            <a:avLst/>
          </a:prstGeom>
          <a:noFill/>
          <a:ln/>
        </p:spPr>
        <p:txBody>
          <a:bodyPr wrap="square" rtlCol="0" anchor="t"/>
          <a:lstStyle/>
          <a:p>
            <a:pPr marL="0" indent="0">
              <a:lnSpc>
                <a:spcPct val="105000"/>
              </a:lnSpc>
              <a:buNone/>
            </a:pPr>
            <a:r>
              <a:rPr lang="en-US" dirty="0">
                <a:solidFill>
                  <a:srgbClr val="2B2B3A"/>
                </a:solidFill>
                <a:latin typeface="Calibri" pitchFamily="34" charset="0"/>
                <a:ea typeface="Calibri" pitchFamily="34" charset="-122"/>
                <a:cs typeface="Calibri" pitchFamily="34" charset="-120"/>
              </a:rPr>
              <a:t>Ihr Befund: Der gezielte Aufbau von Sprache ist in </a:t>
            </a:r>
            <a:r>
              <a:rPr lang="en-US" b="1" dirty="0">
                <a:solidFill>
                  <a:srgbClr val="2F3C7E"/>
                </a:solidFill>
                <a:latin typeface="Calibri" pitchFamily="34" charset="0"/>
                <a:ea typeface="Calibri" pitchFamily="34" charset="-122"/>
                <a:cs typeface="Calibri" pitchFamily="34" charset="-120"/>
              </a:rPr>
              <a:t>allen Fächern</a:t>
            </a:r>
            <a:r>
              <a:rPr lang="en-US" dirty="0">
                <a:solidFill>
                  <a:srgbClr val="2B2B3A"/>
                </a:solidFill>
                <a:latin typeface="Calibri" pitchFamily="34" charset="0"/>
                <a:ea typeface="Calibri" pitchFamily="34" charset="-122"/>
                <a:cs typeface="Calibri" pitchFamily="34" charset="-120"/>
              </a:rPr>
              <a:t> wichtig — gerade auch in der Mathematik.</a:t>
            </a:r>
            <a:endParaRPr lang="en-US" dirty="0"/>
          </a:p>
        </p:txBody>
      </p:sp>
      <p:sp>
        <p:nvSpPr>
          <p:cNvPr id="5" name="Shape 3"/>
          <p:cNvSpPr/>
          <p:nvPr/>
        </p:nvSpPr>
        <p:spPr>
          <a:xfrm>
            <a:off x="5532119" y="1097280"/>
            <a:ext cx="3432771" cy="3246120"/>
          </a:xfrm>
          <a:prstGeom prst="roundRect">
            <a:avLst>
              <a:gd name="adj" fmla="val 2941"/>
            </a:avLst>
          </a:prstGeom>
          <a:solidFill>
            <a:srgbClr val="EEF0FB"/>
          </a:solidFill>
          <a:ln w="12700">
            <a:solidFill>
              <a:srgbClr val="C7CCE8"/>
            </a:solidFill>
            <a:prstDash val="solid"/>
          </a:ln>
          <a:effectLst>
            <a:outerShdw blurRad="76200" dist="25400" dir="2700000" algn="bl" rotWithShape="0">
              <a:srgbClr val="000000">
                <a:alpha val="12000"/>
              </a:srgbClr>
            </a:outerShdw>
          </a:effectLst>
        </p:spPr>
        <p:txBody>
          <a:bodyPr/>
          <a:lstStyle/>
          <a:p>
            <a:endParaRPr lang="de-DE"/>
          </a:p>
        </p:txBody>
      </p:sp>
      <p:sp>
        <p:nvSpPr>
          <p:cNvPr id="6" name="Text 4"/>
          <p:cNvSpPr/>
          <p:nvPr/>
        </p:nvSpPr>
        <p:spPr>
          <a:xfrm>
            <a:off x="5740687" y="1204683"/>
            <a:ext cx="3015634" cy="457200"/>
          </a:xfrm>
          <a:prstGeom prst="rect">
            <a:avLst/>
          </a:prstGeom>
          <a:noFill/>
          <a:ln/>
        </p:spPr>
        <p:txBody>
          <a:bodyPr wrap="square" rtlCol="0" anchor="ctr"/>
          <a:lstStyle/>
          <a:p>
            <a:pPr marL="0" indent="0">
              <a:buNone/>
            </a:pPr>
            <a:r>
              <a:rPr lang="en-US" b="1" dirty="0">
                <a:solidFill>
                  <a:srgbClr val="2F3C7E"/>
                </a:solidFill>
                <a:latin typeface="Cambria" pitchFamily="34" charset="0"/>
                <a:ea typeface="Cambria" pitchFamily="34" charset="-122"/>
                <a:cs typeface="Cambria" pitchFamily="34" charset="-120"/>
              </a:rPr>
              <a:t>Drei Gründe für Sprachbildung</a:t>
            </a:r>
            <a:endParaRPr lang="en-US" dirty="0"/>
          </a:p>
        </p:txBody>
      </p:sp>
      <p:sp>
        <p:nvSpPr>
          <p:cNvPr id="7" name="Shape 5"/>
          <p:cNvSpPr/>
          <p:nvPr/>
        </p:nvSpPr>
        <p:spPr>
          <a:xfrm>
            <a:off x="5760720" y="1874520"/>
            <a:ext cx="384048" cy="384048"/>
          </a:xfrm>
          <a:prstGeom prst="ellipse">
            <a:avLst/>
          </a:prstGeom>
          <a:solidFill>
            <a:srgbClr val="2F3C7E"/>
          </a:solidFill>
          <a:ln/>
        </p:spPr>
        <p:txBody>
          <a:bodyPr/>
          <a:lstStyle/>
          <a:p>
            <a:endParaRPr lang="de-DE"/>
          </a:p>
        </p:txBody>
      </p:sp>
      <p:sp>
        <p:nvSpPr>
          <p:cNvPr id="8" name="Text 6"/>
          <p:cNvSpPr/>
          <p:nvPr/>
        </p:nvSpPr>
        <p:spPr>
          <a:xfrm>
            <a:off x="5760720" y="1874520"/>
            <a:ext cx="384048" cy="384048"/>
          </a:xfrm>
          <a:prstGeom prst="rect">
            <a:avLst/>
          </a:prstGeom>
          <a:noFill/>
          <a:ln/>
        </p:spPr>
        <p:txBody>
          <a:bodyPr wrap="square" rtlCol="0" anchor="ctr"/>
          <a:lstStyle/>
          <a:p>
            <a:pPr marL="0" indent="0" algn="ctr">
              <a:buNone/>
            </a:pPr>
            <a:r>
              <a:rPr lang="en-US" sz="1600" b="1" dirty="0">
                <a:solidFill>
                  <a:srgbClr val="F9E795"/>
                </a:solidFill>
                <a:latin typeface="Cambria" pitchFamily="34" charset="0"/>
                <a:ea typeface="Cambria" pitchFamily="34" charset="-122"/>
                <a:cs typeface="Cambria" pitchFamily="34" charset="-120"/>
              </a:rPr>
              <a:t>1</a:t>
            </a:r>
            <a:endParaRPr lang="en-US" sz="1600" dirty="0"/>
          </a:p>
        </p:txBody>
      </p:sp>
      <p:sp>
        <p:nvSpPr>
          <p:cNvPr id="9" name="Text 7"/>
          <p:cNvSpPr/>
          <p:nvPr/>
        </p:nvSpPr>
        <p:spPr>
          <a:xfrm>
            <a:off x="6263639" y="1819656"/>
            <a:ext cx="2651760" cy="640080"/>
          </a:xfrm>
          <a:prstGeom prst="rect">
            <a:avLst/>
          </a:prstGeom>
          <a:noFill/>
          <a:ln/>
        </p:spPr>
        <p:txBody>
          <a:bodyPr wrap="square" rtlCol="0" anchor="ctr"/>
          <a:lstStyle/>
          <a:p>
            <a:pPr marL="0" indent="0">
              <a:lnSpc>
                <a:spcPct val="100000"/>
              </a:lnSpc>
              <a:buNone/>
            </a:pPr>
            <a:r>
              <a:rPr lang="en-US" dirty="0">
                <a:solidFill>
                  <a:srgbClr val="2B2B3A"/>
                </a:solidFill>
                <a:latin typeface="Calibri" pitchFamily="34" charset="0"/>
                <a:ea typeface="Calibri" pitchFamily="34" charset="-122"/>
                <a:cs typeface="Calibri" pitchFamily="34" charset="-120"/>
              </a:rPr>
              <a:t>Sprache ist der Schlüssel zum Schulerfolg</a:t>
            </a:r>
            <a:endParaRPr lang="en-US" dirty="0"/>
          </a:p>
        </p:txBody>
      </p:sp>
      <p:sp>
        <p:nvSpPr>
          <p:cNvPr id="10" name="Shape 8"/>
          <p:cNvSpPr/>
          <p:nvPr/>
        </p:nvSpPr>
        <p:spPr>
          <a:xfrm>
            <a:off x="5760720" y="2697480"/>
            <a:ext cx="384048" cy="384048"/>
          </a:xfrm>
          <a:prstGeom prst="ellipse">
            <a:avLst/>
          </a:prstGeom>
          <a:solidFill>
            <a:srgbClr val="2F3C7E"/>
          </a:solidFill>
          <a:ln/>
        </p:spPr>
        <p:txBody>
          <a:bodyPr/>
          <a:lstStyle/>
          <a:p>
            <a:endParaRPr lang="de-DE"/>
          </a:p>
        </p:txBody>
      </p:sp>
      <p:sp>
        <p:nvSpPr>
          <p:cNvPr id="11" name="Text 9"/>
          <p:cNvSpPr/>
          <p:nvPr/>
        </p:nvSpPr>
        <p:spPr>
          <a:xfrm>
            <a:off x="5760720" y="2697480"/>
            <a:ext cx="384048" cy="384048"/>
          </a:xfrm>
          <a:prstGeom prst="rect">
            <a:avLst/>
          </a:prstGeom>
          <a:noFill/>
          <a:ln/>
        </p:spPr>
        <p:txBody>
          <a:bodyPr wrap="square" rtlCol="0" anchor="ctr"/>
          <a:lstStyle/>
          <a:p>
            <a:pPr marL="0" indent="0" algn="ctr">
              <a:buNone/>
            </a:pPr>
            <a:r>
              <a:rPr lang="en-US" sz="1600" b="1" dirty="0">
                <a:solidFill>
                  <a:srgbClr val="F9E795"/>
                </a:solidFill>
                <a:latin typeface="Cambria" pitchFamily="34" charset="0"/>
                <a:ea typeface="Cambria" pitchFamily="34" charset="-122"/>
                <a:cs typeface="Cambria" pitchFamily="34" charset="-120"/>
              </a:rPr>
              <a:t>2</a:t>
            </a:r>
            <a:endParaRPr lang="en-US" sz="1600" dirty="0"/>
          </a:p>
        </p:txBody>
      </p:sp>
      <p:sp>
        <p:nvSpPr>
          <p:cNvPr id="12" name="Text 10"/>
          <p:cNvSpPr/>
          <p:nvPr/>
        </p:nvSpPr>
        <p:spPr>
          <a:xfrm>
            <a:off x="6263639" y="2642616"/>
            <a:ext cx="2651759" cy="640080"/>
          </a:xfrm>
          <a:prstGeom prst="rect">
            <a:avLst/>
          </a:prstGeom>
          <a:noFill/>
          <a:ln/>
        </p:spPr>
        <p:txBody>
          <a:bodyPr wrap="square" rtlCol="0" anchor="ctr"/>
          <a:lstStyle/>
          <a:p>
            <a:pPr marL="0" indent="0">
              <a:lnSpc>
                <a:spcPct val="100000"/>
              </a:lnSpc>
              <a:buNone/>
            </a:pPr>
            <a:r>
              <a:rPr lang="en-US" dirty="0">
                <a:solidFill>
                  <a:srgbClr val="2B2B3A"/>
                </a:solidFill>
                <a:latin typeface="Calibri" pitchFamily="34" charset="0"/>
                <a:ea typeface="Calibri" pitchFamily="34" charset="-122"/>
                <a:cs typeface="Calibri" pitchFamily="34" charset="-120"/>
              </a:rPr>
              <a:t>Sprachkompetenz wiegt schwerer als andere Faktoren</a:t>
            </a:r>
            <a:endParaRPr lang="en-US" dirty="0"/>
          </a:p>
        </p:txBody>
      </p:sp>
      <p:sp>
        <p:nvSpPr>
          <p:cNvPr id="13" name="Shape 11"/>
          <p:cNvSpPr/>
          <p:nvPr/>
        </p:nvSpPr>
        <p:spPr>
          <a:xfrm>
            <a:off x="5760720" y="3520440"/>
            <a:ext cx="384048" cy="384048"/>
          </a:xfrm>
          <a:prstGeom prst="ellipse">
            <a:avLst/>
          </a:prstGeom>
          <a:solidFill>
            <a:srgbClr val="2F3C7E"/>
          </a:solidFill>
          <a:ln/>
        </p:spPr>
        <p:txBody>
          <a:bodyPr/>
          <a:lstStyle/>
          <a:p>
            <a:endParaRPr lang="de-DE"/>
          </a:p>
        </p:txBody>
      </p:sp>
      <p:sp>
        <p:nvSpPr>
          <p:cNvPr id="14" name="Text 12"/>
          <p:cNvSpPr/>
          <p:nvPr/>
        </p:nvSpPr>
        <p:spPr>
          <a:xfrm>
            <a:off x="5760720" y="3520440"/>
            <a:ext cx="384048" cy="384048"/>
          </a:xfrm>
          <a:prstGeom prst="rect">
            <a:avLst/>
          </a:prstGeom>
          <a:noFill/>
          <a:ln/>
        </p:spPr>
        <p:txBody>
          <a:bodyPr wrap="square" rtlCol="0" anchor="ctr"/>
          <a:lstStyle/>
          <a:p>
            <a:pPr marL="0" indent="0" algn="ctr">
              <a:buNone/>
            </a:pPr>
            <a:r>
              <a:rPr lang="en-US" sz="1600" b="1" dirty="0">
                <a:solidFill>
                  <a:srgbClr val="F9E795"/>
                </a:solidFill>
                <a:latin typeface="Cambria" pitchFamily="34" charset="0"/>
                <a:ea typeface="Cambria" pitchFamily="34" charset="-122"/>
                <a:cs typeface="Cambria" pitchFamily="34" charset="-120"/>
              </a:rPr>
              <a:t>3</a:t>
            </a:r>
            <a:endParaRPr lang="en-US" sz="1600" dirty="0"/>
          </a:p>
        </p:txBody>
      </p:sp>
      <p:sp>
        <p:nvSpPr>
          <p:cNvPr id="15" name="Text 13"/>
          <p:cNvSpPr/>
          <p:nvPr/>
        </p:nvSpPr>
        <p:spPr>
          <a:xfrm>
            <a:off x="6263639" y="3465576"/>
            <a:ext cx="2512715" cy="640080"/>
          </a:xfrm>
          <a:prstGeom prst="rect">
            <a:avLst/>
          </a:prstGeom>
          <a:noFill/>
          <a:ln/>
        </p:spPr>
        <p:txBody>
          <a:bodyPr wrap="square" rtlCol="0" anchor="ctr"/>
          <a:lstStyle/>
          <a:p>
            <a:pPr marL="0" indent="0">
              <a:lnSpc>
                <a:spcPct val="100000"/>
              </a:lnSpc>
              <a:buNone/>
            </a:pPr>
            <a:r>
              <a:rPr lang="en-US" dirty="0">
                <a:solidFill>
                  <a:srgbClr val="2B2B3A"/>
                </a:solidFill>
                <a:latin typeface="Calibri" pitchFamily="34" charset="0"/>
                <a:ea typeface="Calibri" pitchFamily="34" charset="-122"/>
                <a:cs typeface="Calibri" pitchFamily="34" charset="-120"/>
              </a:rPr>
              <a:t>Sprachbildung nützt allen Lernenden</a:t>
            </a:r>
            <a:endParaRPr lang="en-US" dirty="0"/>
          </a:p>
        </p:txBody>
      </p:sp>
      <p:sp>
        <p:nvSpPr>
          <p:cNvPr id="16" name="Titel 15">
            <a:extLst>
              <a:ext uri="{FF2B5EF4-FFF2-40B4-BE49-F238E27FC236}">
                <a16:creationId xmlns:a16="http://schemas.microsoft.com/office/drawing/2014/main" id="{475ADCE2-E424-C535-2EE2-2157794ABD0F}"/>
              </a:ext>
            </a:extLst>
          </p:cNvPr>
          <p:cNvSpPr>
            <a:spLocks noGrp="1"/>
          </p:cNvSpPr>
          <p:nvPr>
            <p:ph type="title"/>
          </p:nvPr>
        </p:nvSpPr>
        <p:spPr>
          <a:xfrm>
            <a:off x="524795" y="541098"/>
            <a:ext cx="7445269" cy="621069"/>
          </a:xfrm>
        </p:spPr>
        <p:txBody>
          <a:bodyPr/>
          <a:lstStyle/>
          <a:p>
            <a:r>
              <a:rPr lang="en-US" sz="2400" dirty="0" err="1">
                <a:solidFill>
                  <a:srgbClr val="2F3C7E"/>
                </a:solidFill>
                <a:latin typeface="Cambria" pitchFamily="34" charset="0"/>
                <a:ea typeface="Cambria" pitchFamily="34" charset="-122"/>
                <a:cs typeface="Cambria" pitchFamily="34" charset="-120"/>
              </a:rPr>
              <a:t>Sprache</a:t>
            </a:r>
            <a:r>
              <a:rPr lang="en-US" sz="2400" dirty="0">
                <a:solidFill>
                  <a:srgbClr val="2F3C7E"/>
                </a:solidFill>
                <a:latin typeface="Cambria" pitchFamily="34" charset="0"/>
                <a:ea typeface="Cambria" pitchFamily="34" charset="-122"/>
                <a:cs typeface="Cambria" pitchFamily="34" charset="-120"/>
              </a:rPr>
              <a:t> und </a:t>
            </a:r>
            <a:r>
              <a:rPr lang="en-US" sz="2400" dirty="0" err="1">
                <a:solidFill>
                  <a:srgbClr val="2F3C7E"/>
                </a:solidFill>
                <a:latin typeface="Cambria" pitchFamily="34" charset="0"/>
                <a:ea typeface="Cambria" pitchFamily="34" charset="-122"/>
                <a:cs typeface="Cambria" pitchFamily="34" charset="-120"/>
              </a:rPr>
              <a:t>fachliches</a:t>
            </a:r>
            <a:r>
              <a:rPr lang="en-US" sz="2400" dirty="0">
                <a:solidFill>
                  <a:srgbClr val="2F3C7E"/>
                </a:solidFill>
                <a:latin typeface="Cambria" pitchFamily="34" charset="0"/>
                <a:ea typeface="Cambria" pitchFamily="34" charset="-122"/>
                <a:cs typeface="Cambria" pitchFamily="34" charset="-120"/>
              </a:rPr>
              <a:t> Lernen</a:t>
            </a:r>
            <a:br>
              <a:rPr lang="en-US" sz="2400" dirty="0"/>
            </a:br>
            <a:endParaRPr lang="de-CH" dirty="0"/>
          </a:p>
        </p:txBody>
      </p:sp>
      <p:pic>
        <p:nvPicPr>
          <p:cNvPr id="17" name="text 2">
            <a:hlinkClick r:id="" action="ppaction://media"/>
            <a:extLst>
              <a:ext uri="{FF2B5EF4-FFF2-40B4-BE49-F238E27FC236}">
                <a16:creationId xmlns:a16="http://schemas.microsoft.com/office/drawing/2014/main" id="{479BEB68-13E0-7233-982C-534FBA6D8C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8921" y="4499354"/>
            <a:ext cx="406400" cy="406400"/>
          </a:xfrm>
          <a:prstGeom prst="rect">
            <a:avLst/>
          </a:prstGeom>
        </p:spPr>
      </p:pic>
      <p:sp>
        <p:nvSpPr>
          <p:cNvPr id="19" name="Textfeld 18">
            <a:extLst>
              <a:ext uri="{FF2B5EF4-FFF2-40B4-BE49-F238E27FC236}">
                <a16:creationId xmlns:a16="http://schemas.microsoft.com/office/drawing/2014/main" id="{16251CC5-CC87-4FF1-6E67-80F8CCFEF051}"/>
              </a:ext>
            </a:extLst>
          </p:cNvPr>
          <p:cNvSpPr txBox="1"/>
          <p:nvPr/>
        </p:nvSpPr>
        <p:spPr>
          <a:xfrm>
            <a:off x="490988" y="4805768"/>
            <a:ext cx="8424410" cy="260008"/>
          </a:xfrm>
          <a:prstGeom prst="rect">
            <a:avLst/>
          </a:prstGeom>
          <a:noFill/>
        </p:spPr>
        <p:txBody>
          <a:bodyPr wrap="square">
            <a:spAutoFit/>
          </a:bodyPr>
          <a:lstStyle/>
          <a:p>
            <a:pPr marL="0" indent="0">
              <a:buNone/>
            </a:pPr>
            <a:r>
              <a:rPr lang="de-CH" sz="1000" dirty="0"/>
              <a:t>Quelle: </a:t>
            </a:r>
            <a:r>
              <a:rPr lang="de-CH" sz="1000" dirty="0" err="1"/>
              <a:t>FachBiSS</a:t>
            </a:r>
            <a:r>
              <a:rPr lang="de-CH" sz="1000" dirty="0"/>
              <a:t>-Einstiegsfilm für alle Fächer (gekürzte Fassung) und Printfassung zum Film: </a:t>
            </a:r>
            <a:r>
              <a:rPr lang="de-CH" sz="1000" dirty="0">
                <a:hlinkClick r:id="rId6"/>
              </a:rPr>
              <a:t>https://sima.dzlm.de/node/125</a:t>
            </a:r>
            <a:endParaRPr lang="de-CH"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0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429768"/>
            <a:ext cx="566928" cy="566928"/>
          </a:xfrm>
          <a:prstGeom prst="ellipse">
            <a:avLst/>
          </a:prstGeom>
          <a:solidFill>
            <a:srgbClr val="2F3C7E"/>
          </a:solidFill>
          <a:ln/>
          <a:effectLst>
            <a:outerShdw blurRad="76200" dist="25400" dir="2700000" algn="bl" rotWithShape="0">
              <a:srgbClr val="000000">
                <a:alpha val="12000"/>
              </a:srgbClr>
            </a:outerShdw>
          </a:effectLst>
        </p:spPr>
        <p:txBody>
          <a:bodyPr/>
          <a:lstStyle/>
          <a:p>
            <a:endParaRPr lang="de-DE"/>
          </a:p>
        </p:txBody>
      </p:sp>
      <p:sp>
        <p:nvSpPr>
          <p:cNvPr id="3" name="Text 1"/>
          <p:cNvSpPr/>
          <p:nvPr/>
        </p:nvSpPr>
        <p:spPr>
          <a:xfrm>
            <a:off x="502920" y="384048"/>
            <a:ext cx="566928" cy="566928"/>
          </a:xfrm>
          <a:prstGeom prst="rect">
            <a:avLst/>
          </a:prstGeom>
          <a:noFill/>
          <a:ln/>
        </p:spPr>
        <p:txBody>
          <a:bodyPr wrap="square" rtlCol="0" anchor="ctr"/>
          <a:lstStyle/>
          <a:p>
            <a:pPr marL="0" indent="0" algn="ctr">
              <a:buNone/>
            </a:pPr>
            <a:r>
              <a:rPr lang="en-US" sz="2400" b="1" dirty="0">
                <a:solidFill>
                  <a:srgbClr val="F9E795"/>
                </a:solidFill>
                <a:latin typeface="Cambria" pitchFamily="34" charset="0"/>
                <a:ea typeface="Cambria" pitchFamily="34" charset="-122"/>
                <a:cs typeface="Cambria" pitchFamily="34" charset="-120"/>
              </a:rPr>
              <a:t>1</a:t>
            </a:r>
            <a:endParaRPr lang="en-US" sz="2400" dirty="0"/>
          </a:p>
        </p:txBody>
      </p:sp>
      <p:sp>
        <p:nvSpPr>
          <p:cNvPr id="4" name="Text 2"/>
          <p:cNvSpPr/>
          <p:nvPr/>
        </p:nvSpPr>
        <p:spPr>
          <a:xfrm>
            <a:off x="1234440" y="384048"/>
            <a:ext cx="7406640" cy="822960"/>
          </a:xfrm>
          <a:prstGeom prst="rect">
            <a:avLst/>
          </a:prstGeom>
          <a:noFill/>
          <a:ln/>
        </p:spPr>
        <p:txBody>
          <a:bodyPr wrap="square" rtlCol="0" anchor="ctr"/>
          <a:lstStyle/>
          <a:p>
            <a:pPr marL="0" indent="0">
              <a:buNone/>
            </a:pPr>
            <a:r>
              <a:rPr lang="en-US" sz="2200" b="1" dirty="0">
                <a:solidFill>
                  <a:srgbClr val="2F3C7E"/>
                </a:solidFill>
                <a:latin typeface="Cambria" pitchFamily="34" charset="0"/>
                <a:ea typeface="Cambria" pitchFamily="34" charset="-122"/>
                <a:cs typeface="Cambria" pitchFamily="34" charset="-120"/>
              </a:rPr>
              <a:t>Sprache ist der Schlüssel zum Schulerfolg</a:t>
            </a:r>
            <a:endParaRPr lang="en-US" sz="2200" dirty="0"/>
          </a:p>
        </p:txBody>
      </p:sp>
      <p:sp>
        <p:nvSpPr>
          <p:cNvPr id="5" name="Shape 3"/>
          <p:cNvSpPr/>
          <p:nvPr/>
        </p:nvSpPr>
        <p:spPr>
          <a:xfrm>
            <a:off x="502920" y="1508760"/>
            <a:ext cx="8138160" cy="1051560"/>
          </a:xfrm>
          <a:prstGeom prst="roundRect">
            <a:avLst>
              <a:gd name="adj" fmla="val 6957"/>
            </a:avLst>
          </a:prstGeom>
          <a:solidFill>
            <a:srgbClr val="EEF0FB"/>
          </a:solidFill>
          <a:ln w="12700">
            <a:solidFill>
              <a:srgbClr val="C7CCE8"/>
            </a:solidFill>
            <a:prstDash val="solid"/>
          </a:ln>
          <a:effectLst>
            <a:outerShdw blurRad="76200" dist="25400" dir="2700000" algn="bl" rotWithShape="0">
              <a:srgbClr val="000000">
                <a:alpha val="12000"/>
              </a:srgbClr>
            </a:outerShdw>
          </a:effectLst>
        </p:spPr>
        <p:txBody>
          <a:bodyPr/>
          <a:lstStyle/>
          <a:p>
            <a:endParaRPr lang="de-DE"/>
          </a:p>
        </p:txBody>
      </p:sp>
      <p:sp>
        <p:nvSpPr>
          <p:cNvPr id="6" name="Text 4"/>
          <p:cNvSpPr/>
          <p:nvPr/>
        </p:nvSpPr>
        <p:spPr>
          <a:xfrm>
            <a:off x="777240" y="1600200"/>
            <a:ext cx="7589520" cy="868680"/>
          </a:xfrm>
          <a:prstGeom prst="rect">
            <a:avLst/>
          </a:prstGeom>
          <a:noFill/>
          <a:ln/>
        </p:spPr>
        <p:txBody>
          <a:bodyPr wrap="square" rtlCol="0" anchor="ctr"/>
          <a:lstStyle/>
          <a:p>
            <a:pPr marL="0" indent="0">
              <a:lnSpc>
                <a:spcPct val="103000"/>
              </a:lnSpc>
              <a:buNone/>
            </a:pPr>
            <a:r>
              <a:rPr lang="en-US" sz="2000" b="1" dirty="0">
                <a:solidFill>
                  <a:srgbClr val="2B2B3A"/>
                </a:solidFill>
                <a:latin typeface="Calibri" pitchFamily="34" charset="0"/>
                <a:ea typeface="Calibri" pitchFamily="34" charset="-122"/>
                <a:cs typeface="Calibri" pitchFamily="34" charset="-120"/>
              </a:rPr>
              <a:t>Sprache ist das zentrale Medium, mit dem Wissen verstanden und verarbeitet wird.</a:t>
            </a:r>
            <a:endParaRPr lang="en-US" sz="2000" dirty="0"/>
          </a:p>
        </p:txBody>
      </p:sp>
      <p:sp>
        <p:nvSpPr>
          <p:cNvPr id="7" name="Text 5"/>
          <p:cNvSpPr/>
          <p:nvPr/>
        </p:nvSpPr>
        <p:spPr>
          <a:xfrm>
            <a:off x="777240" y="2788920"/>
            <a:ext cx="7589520" cy="1280160"/>
          </a:xfrm>
          <a:prstGeom prst="rect">
            <a:avLst/>
          </a:prstGeom>
          <a:noFill/>
          <a:ln/>
        </p:spPr>
        <p:txBody>
          <a:bodyPr wrap="square" rtlCol="0" anchor="t"/>
          <a:lstStyle/>
          <a:p>
            <a:pPr marL="0" indent="0">
              <a:lnSpc>
                <a:spcPct val="108000"/>
              </a:lnSpc>
              <a:buNone/>
            </a:pPr>
            <a:r>
              <a:rPr lang="en-US" dirty="0">
                <a:solidFill>
                  <a:srgbClr val="2B2B3A"/>
                </a:solidFill>
                <a:latin typeface="Calibri" pitchFamily="34" charset="0"/>
                <a:ea typeface="Calibri" pitchFamily="34" charset="-122"/>
                <a:cs typeface="Calibri" pitchFamily="34" charset="-120"/>
              </a:rPr>
              <a:t>Wer hier nicht über wesentliche Grundlagen verfügt, kann fachliche Inhalte kaum aufnehmen. Diese Lernenden müssen darum gezielt in ihrer Sprache gefördert werden.</a:t>
            </a:r>
            <a:endParaRPr lang="en-US" dirty="0"/>
          </a:p>
        </p:txBody>
      </p:sp>
      <p:sp>
        <p:nvSpPr>
          <p:cNvPr id="8" name="Shape 6"/>
          <p:cNvSpPr/>
          <p:nvPr/>
        </p:nvSpPr>
        <p:spPr>
          <a:xfrm>
            <a:off x="777240" y="4315968"/>
            <a:ext cx="256032" cy="256032"/>
          </a:xfrm>
          <a:prstGeom prst="ellipse">
            <a:avLst/>
          </a:prstGeom>
          <a:solidFill>
            <a:srgbClr val="F96167"/>
          </a:solidFill>
          <a:ln/>
        </p:spPr>
        <p:txBody>
          <a:bodyPr/>
          <a:lstStyle/>
          <a:p>
            <a:endParaRPr lang="de-DE"/>
          </a:p>
        </p:txBody>
      </p:sp>
      <p:sp>
        <p:nvSpPr>
          <p:cNvPr id="9" name="Text 7"/>
          <p:cNvSpPr/>
          <p:nvPr/>
        </p:nvSpPr>
        <p:spPr>
          <a:xfrm>
            <a:off x="1097280" y="4206240"/>
            <a:ext cx="7315200" cy="457200"/>
          </a:xfrm>
          <a:prstGeom prst="rect">
            <a:avLst/>
          </a:prstGeom>
          <a:noFill/>
          <a:ln/>
        </p:spPr>
        <p:txBody>
          <a:bodyPr wrap="square" rtlCol="0" anchor="ctr"/>
          <a:lstStyle/>
          <a:p>
            <a:pPr marL="0" indent="0">
              <a:buNone/>
            </a:pPr>
            <a:r>
              <a:rPr lang="en-US" sz="1400" b="1" i="1" dirty="0">
                <a:solidFill>
                  <a:srgbClr val="2F3C7E"/>
                </a:solidFill>
                <a:latin typeface="Calibri" pitchFamily="34" charset="0"/>
                <a:ea typeface="Calibri" pitchFamily="34" charset="-122"/>
                <a:cs typeface="Calibri" pitchFamily="34" charset="-120"/>
              </a:rPr>
              <a:t>Sprache = Medium des Verstehens</a:t>
            </a:r>
            <a:endParaRPr lang="en-US" sz="1400" dirty="0"/>
          </a:p>
        </p:txBody>
      </p:sp>
      <p:pic>
        <p:nvPicPr>
          <p:cNvPr id="11" name="1_Seite4">
            <a:hlinkClick r:id="" action="ppaction://media"/>
            <a:extLst>
              <a:ext uri="{FF2B5EF4-FFF2-40B4-BE49-F238E27FC236}">
                <a16:creationId xmlns:a16="http://schemas.microsoft.com/office/drawing/2014/main" id="{60C1B933-7F67-E42A-65E2-5457B44A44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0088" y="4572000"/>
            <a:ext cx="406400" cy="406400"/>
          </a:xfrm>
          <a:prstGeom prst="rect">
            <a:avLst/>
          </a:prstGeom>
        </p:spPr>
      </p:pic>
      <p:sp>
        <p:nvSpPr>
          <p:cNvPr id="12" name="Textfeld 11">
            <a:extLst>
              <a:ext uri="{FF2B5EF4-FFF2-40B4-BE49-F238E27FC236}">
                <a16:creationId xmlns:a16="http://schemas.microsoft.com/office/drawing/2014/main" id="{52BFA961-CF4A-8FFF-C818-16EFEAE17363}"/>
              </a:ext>
            </a:extLst>
          </p:cNvPr>
          <p:cNvSpPr txBox="1"/>
          <p:nvPr/>
        </p:nvSpPr>
        <p:spPr>
          <a:xfrm>
            <a:off x="490988" y="4805768"/>
            <a:ext cx="8424410" cy="260008"/>
          </a:xfrm>
          <a:prstGeom prst="rect">
            <a:avLst/>
          </a:prstGeom>
          <a:noFill/>
        </p:spPr>
        <p:txBody>
          <a:bodyPr wrap="square">
            <a:spAutoFit/>
          </a:bodyPr>
          <a:lstStyle/>
          <a:p>
            <a:pPr marL="0" indent="0">
              <a:buNone/>
            </a:pPr>
            <a:r>
              <a:rPr lang="de-CH" sz="1000" dirty="0"/>
              <a:t>Quelle: </a:t>
            </a:r>
            <a:r>
              <a:rPr lang="de-CH" sz="1000" dirty="0" err="1"/>
              <a:t>FachBiSS</a:t>
            </a:r>
            <a:r>
              <a:rPr lang="de-CH" sz="1000" dirty="0"/>
              <a:t>-Einstiegsfilm für alle Fächer (gekürzte Fassung) und Printfassung zum Film: </a:t>
            </a:r>
            <a:r>
              <a:rPr lang="de-CH" sz="1000" dirty="0">
                <a:hlinkClick r:id="rId6"/>
              </a:rPr>
              <a:t>https://sima.dzlm.de/node/125</a:t>
            </a:r>
            <a:endParaRPr lang="de-CH"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23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2F3C7E"/>
          </a:solidFill>
          <a:ln/>
          <a:effectLst>
            <a:outerShdw blurRad="76200" dist="25400" dir="2700000" algn="bl" rotWithShape="0">
              <a:srgbClr val="000000">
                <a:alpha val="12000"/>
              </a:srgbClr>
            </a:outerShdw>
          </a:effectLst>
        </p:spPr>
        <p:txBody>
          <a:bodyPr/>
          <a:lstStyle/>
          <a:p>
            <a:endParaRPr lang="de-DE"/>
          </a:p>
        </p:txBody>
      </p:sp>
      <p:sp>
        <p:nvSpPr>
          <p:cNvPr id="3" name="Text 1"/>
          <p:cNvSpPr/>
          <p:nvPr/>
        </p:nvSpPr>
        <p:spPr>
          <a:xfrm>
            <a:off x="502920" y="384048"/>
            <a:ext cx="566928" cy="566928"/>
          </a:xfrm>
          <a:prstGeom prst="rect">
            <a:avLst/>
          </a:prstGeom>
          <a:noFill/>
          <a:ln/>
        </p:spPr>
        <p:txBody>
          <a:bodyPr wrap="square" rtlCol="0" anchor="ctr"/>
          <a:lstStyle/>
          <a:p>
            <a:pPr marL="0" indent="0" algn="ctr">
              <a:buNone/>
            </a:pPr>
            <a:r>
              <a:rPr lang="en-US" sz="2400" b="1" dirty="0">
                <a:solidFill>
                  <a:srgbClr val="F9E795"/>
                </a:solidFill>
                <a:latin typeface="Cambria" pitchFamily="34" charset="0"/>
                <a:ea typeface="Cambria" pitchFamily="34" charset="-122"/>
                <a:cs typeface="Cambria" pitchFamily="34" charset="-120"/>
              </a:rPr>
              <a:t>2</a:t>
            </a:r>
            <a:endParaRPr lang="en-US" sz="2400" dirty="0"/>
          </a:p>
        </p:txBody>
      </p:sp>
      <p:sp>
        <p:nvSpPr>
          <p:cNvPr id="4" name="Text 2"/>
          <p:cNvSpPr/>
          <p:nvPr/>
        </p:nvSpPr>
        <p:spPr>
          <a:xfrm>
            <a:off x="1234440" y="384048"/>
            <a:ext cx="7406640" cy="822960"/>
          </a:xfrm>
          <a:prstGeom prst="rect">
            <a:avLst/>
          </a:prstGeom>
          <a:noFill/>
          <a:ln/>
        </p:spPr>
        <p:txBody>
          <a:bodyPr wrap="square" rtlCol="0" anchor="ctr"/>
          <a:lstStyle/>
          <a:p>
            <a:pPr marL="0" indent="0">
              <a:buNone/>
            </a:pPr>
            <a:r>
              <a:rPr lang="en-US" sz="2200" b="1" dirty="0">
                <a:solidFill>
                  <a:srgbClr val="2F3C7E"/>
                </a:solidFill>
                <a:latin typeface="Cambria" pitchFamily="34" charset="0"/>
                <a:ea typeface="Cambria" pitchFamily="34" charset="-122"/>
                <a:cs typeface="Cambria" pitchFamily="34" charset="-120"/>
              </a:rPr>
              <a:t>Sprachkompetenz wiegt schwerer als andere Faktoren</a:t>
            </a:r>
            <a:endParaRPr lang="en-US" sz="2200" dirty="0"/>
          </a:p>
        </p:txBody>
      </p:sp>
      <p:sp>
        <p:nvSpPr>
          <p:cNvPr id="5" name="Shape 3"/>
          <p:cNvSpPr/>
          <p:nvPr/>
        </p:nvSpPr>
        <p:spPr>
          <a:xfrm>
            <a:off x="502920" y="1508760"/>
            <a:ext cx="8138160" cy="1051560"/>
          </a:xfrm>
          <a:prstGeom prst="roundRect">
            <a:avLst>
              <a:gd name="adj" fmla="val 6957"/>
            </a:avLst>
          </a:prstGeom>
          <a:solidFill>
            <a:srgbClr val="FDEDEE"/>
          </a:solidFill>
          <a:ln w="12700">
            <a:solidFill>
              <a:srgbClr val="FBD7D8"/>
            </a:solidFill>
            <a:prstDash val="solid"/>
          </a:ln>
          <a:effectLst>
            <a:outerShdw blurRad="76200" dist="25400" dir="2700000" algn="bl" rotWithShape="0">
              <a:srgbClr val="000000">
                <a:alpha val="12000"/>
              </a:srgbClr>
            </a:outerShdw>
          </a:effectLst>
        </p:spPr>
        <p:txBody>
          <a:bodyPr/>
          <a:lstStyle/>
          <a:p>
            <a:endParaRPr lang="de-DE"/>
          </a:p>
        </p:txBody>
      </p:sp>
      <p:sp>
        <p:nvSpPr>
          <p:cNvPr id="6" name="Text 4"/>
          <p:cNvSpPr/>
          <p:nvPr/>
        </p:nvSpPr>
        <p:spPr>
          <a:xfrm>
            <a:off x="777240" y="1600200"/>
            <a:ext cx="7589520" cy="868680"/>
          </a:xfrm>
          <a:prstGeom prst="rect">
            <a:avLst/>
          </a:prstGeom>
          <a:noFill/>
          <a:ln/>
        </p:spPr>
        <p:txBody>
          <a:bodyPr wrap="square" rtlCol="0" anchor="ctr"/>
          <a:lstStyle/>
          <a:p>
            <a:pPr marL="0" indent="0">
              <a:lnSpc>
                <a:spcPct val="103000"/>
              </a:lnSpc>
              <a:buNone/>
            </a:pPr>
            <a:r>
              <a:rPr lang="en-US" sz="2000" b="1" dirty="0">
                <a:solidFill>
                  <a:srgbClr val="2B2B3A"/>
                </a:solidFill>
                <a:latin typeface="Calibri" pitchFamily="34" charset="0"/>
                <a:ea typeface="Calibri" pitchFamily="34" charset="-122"/>
                <a:cs typeface="Calibri" pitchFamily="34" charset="-120"/>
              </a:rPr>
              <a:t>Studien zeigen: Die Sprachkompetenz ist entscheidender für den Lernerfolg als etwa der </a:t>
            </a:r>
            <a:r>
              <a:rPr lang="en-US" sz="2000" b="1" dirty="0" err="1">
                <a:solidFill>
                  <a:srgbClr val="2B2B3A"/>
                </a:solidFill>
                <a:latin typeface="Calibri" pitchFamily="34" charset="0"/>
                <a:ea typeface="Calibri" pitchFamily="34" charset="-122"/>
                <a:cs typeface="Calibri" pitchFamily="34" charset="-120"/>
              </a:rPr>
              <a:t>Migrationshintergrund</a:t>
            </a:r>
            <a:r>
              <a:rPr lang="en-US" sz="2000" b="1" dirty="0">
                <a:solidFill>
                  <a:srgbClr val="2B2B3A"/>
                </a:solidFill>
                <a:latin typeface="Calibri" pitchFamily="34" charset="0"/>
                <a:ea typeface="Calibri" pitchFamily="34" charset="-122"/>
                <a:cs typeface="Calibri" pitchFamily="34" charset="-120"/>
              </a:rPr>
              <a:t>.</a:t>
            </a:r>
          </a:p>
        </p:txBody>
      </p:sp>
      <p:sp>
        <p:nvSpPr>
          <p:cNvPr id="7" name="Text 5"/>
          <p:cNvSpPr/>
          <p:nvPr/>
        </p:nvSpPr>
        <p:spPr>
          <a:xfrm>
            <a:off x="777240" y="2788920"/>
            <a:ext cx="7589520" cy="1280160"/>
          </a:xfrm>
          <a:prstGeom prst="rect">
            <a:avLst/>
          </a:prstGeom>
          <a:noFill/>
          <a:ln/>
        </p:spPr>
        <p:txBody>
          <a:bodyPr wrap="square" rtlCol="0" anchor="t"/>
          <a:lstStyle/>
          <a:p>
            <a:pPr marL="0" indent="0">
              <a:lnSpc>
                <a:spcPct val="108000"/>
              </a:lnSpc>
              <a:buNone/>
            </a:pPr>
            <a:r>
              <a:rPr lang="en-US" dirty="0">
                <a:solidFill>
                  <a:srgbClr val="2B2B3A"/>
                </a:solidFill>
                <a:latin typeface="Calibri" pitchFamily="34" charset="0"/>
                <a:ea typeface="Calibri" pitchFamily="34" charset="-122"/>
                <a:cs typeface="Calibri" pitchFamily="34" charset="-120"/>
              </a:rPr>
              <a:t>Nicht die Herkunft, sondern die sprachlichen Fähigkeiten erklären fachliche Leistungsunterschiede am stärksten. Sprachförderung setzt damit am wirksamsten Hebel an.</a:t>
            </a:r>
          </a:p>
        </p:txBody>
      </p:sp>
      <p:sp>
        <p:nvSpPr>
          <p:cNvPr id="8" name="Shape 6"/>
          <p:cNvSpPr/>
          <p:nvPr/>
        </p:nvSpPr>
        <p:spPr>
          <a:xfrm>
            <a:off x="777240" y="4315968"/>
            <a:ext cx="256032" cy="256032"/>
          </a:xfrm>
          <a:prstGeom prst="ellipse">
            <a:avLst/>
          </a:prstGeom>
          <a:solidFill>
            <a:srgbClr val="F96167"/>
          </a:solidFill>
          <a:ln/>
        </p:spPr>
        <p:txBody>
          <a:bodyPr/>
          <a:lstStyle/>
          <a:p>
            <a:endParaRPr lang="de-DE"/>
          </a:p>
        </p:txBody>
      </p:sp>
      <p:sp>
        <p:nvSpPr>
          <p:cNvPr id="9" name="Text 7"/>
          <p:cNvSpPr/>
          <p:nvPr/>
        </p:nvSpPr>
        <p:spPr>
          <a:xfrm>
            <a:off x="1097280" y="4206240"/>
            <a:ext cx="7315200" cy="457200"/>
          </a:xfrm>
          <a:prstGeom prst="rect">
            <a:avLst/>
          </a:prstGeom>
          <a:noFill/>
          <a:ln/>
        </p:spPr>
        <p:txBody>
          <a:bodyPr wrap="square" rtlCol="0" anchor="ctr"/>
          <a:lstStyle/>
          <a:p>
            <a:pPr marL="0" indent="0">
              <a:buNone/>
            </a:pPr>
            <a:r>
              <a:rPr lang="en-US" sz="1400" b="1" i="1" dirty="0">
                <a:solidFill>
                  <a:srgbClr val="2F3C7E"/>
                </a:solidFill>
                <a:latin typeface="Calibri" pitchFamily="34" charset="0"/>
                <a:ea typeface="Calibri" pitchFamily="34" charset="-122"/>
                <a:cs typeface="Calibri" pitchFamily="34" charset="-120"/>
              </a:rPr>
              <a:t>Sprache schlägt Herkunft</a:t>
            </a:r>
            <a:endParaRPr lang="en-US" sz="1400" dirty="0"/>
          </a:p>
        </p:txBody>
      </p:sp>
      <p:pic>
        <p:nvPicPr>
          <p:cNvPr id="11" name="1_Seite5">
            <a:hlinkClick r:id="" action="ppaction://media"/>
            <a:extLst>
              <a:ext uri="{FF2B5EF4-FFF2-40B4-BE49-F238E27FC236}">
                <a16:creationId xmlns:a16="http://schemas.microsoft.com/office/drawing/2014/main" id="{2ECE332D-5C4B-5800-B5DF-52AFAB4F68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3560" y="4406758"/>
            <a:ext cx="406400" cy="406400"/>
          </a:xfrm>
          <a:prstGeom prst="rect">
            <a:avLst/>
          </a:prstGeom>
        </p:spPr>
      </p:pic>
      <p:sp>
        <p:nvSpPr>
          <p:cNvPr id="12" name="Textfeld 11">
            <a:extLst>
              <a:ext uri="{FF2B5EF4-FFF2-40B4-BE49-F238E27FC236}">
                <a16:creationId xmlns:a16="http://schemas.microsoft.com/office/drawing/2014/main" id="{76089597-0C7B-0933-FD35-3937F46745AC}"/>
              </a:ext>
            </a:extLst>
          </p:cNvPr>
          <p:cNvSpPr txBox="1"/>
          <p:nvPr/>
        </p:nvSpPr>
        <p:spPr>
          <a:xfrm>
            <a:off x="490988" y="4805768"/>
            <a:ext cx="8424410" cy="260008"/>
          </a:xfrm>
          <a:prstGeom prst="rect">
            <a:avLst/>
          </a:prstGeom>
          <a:noFill/>
        </p:spPr>
        <p:txBody>
          <a:bodyPr wrap="square">
            <a:spAutoFit/>
          </a:bodyPr>
          <a:lstStyle/>
          <a:p>
            <a:pPr marL="0" indent="0">
              <a:buNone/>
            </a:pPr>
            <a:r>
              <a:rPr lang="de-CH" sz="1000" dirty="0"/>
              <a:t>Quelle: </a:t>
            </a:r>
            <a:r>
              <a:rPr lang="de-CH" sz="1000" dirty="0" err="1"/>
              <a:t>FachBiSS</a:t>
            </a:r>
            <a:r>
              <a:rPr lang="de-CH" sz="1000" dirty="0"/>
              <a:t>-Einstiegsfilm für alle Fächer (gekürzte Fassung) und Printfassung zum Film: </a:t>
            </a:r>
            <a:r>
              <a:rPr lang="de-CH" sz="1000" dirty="0">
                <a:hlinkClick r:id="rId6"/>
              </a:rPr>
              <a:t>https://sima.dzlm.de/node/125</a:t>
            </a:r>
            <a:endParaRPr lang="de-CH"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4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2F3C7E"/>
          </a:solidFill>
          <a:ln/>
          <a:effectLst>
            <a:outerShdw blurRad="76200" dist="25400" dir="2700000" algn="bl" rotWithShape="0">
              <a:srgbClr val="000000">
                <a:alpha val="12000"/>
              </a:srgbClr>
            </a:outerShdw>
          </a:effectLst>
        </p:spPr>
        <p:txBody>
          <a:bodyPr/>
          <a:lstStyle/>
          <a:p>
            <a:endParaRPr lang="de-DE"/>
          </a:p>
        </p:txBody>
      </p:sp>
      <p:sp>
        <p:nvSpPr>
          <p:cNvPr id="3" name="Text 1"/>
          <p:cNvSpPr/>
          <p:nvPr/>
        </p:nvSpPr>
        <p:spPr>
          <a:xfrm>
            <a:off x="502920" y="384048"/>
            <a:ext cx="566928" cy="566928"/>
          </a:xfrm>
          <a:prstGeom prst="rect">
            <a:avLst/>
          </a:prstGeom>
          <a:noFill/>
          <a:ln/>
        </p:spPr>
        <p:txBody>
          <a:bodyPr wrap="square" rtlCol="0" anchor="ctr"/>
          <a:lstStyle/>
          <a:p>
            <a:pPr marL="0" indent="0" algn="ctr">
              <a:buNone/>
            </a:pPr>
            <a:r>
              <a:rPr lang="en-US" sz="2400" b="1" dirty="0">
                <a:solidFill>
                  <a:srgbClr val="F9E795"/>
                </a:solidFill>
                <a:latin typeface="Cambria" pitchFamily="34" charset="0"/>
                <a:ea typeface="Cambria" pitchFamily="34" charset="-122"/>
                <a:cs typeface="Cambria" pitchFamily="34" charset="-120"/>
              </a:rPr>
              <a:t>3</a:t>
            </a:r>
            <a:endParaRPr lang="en-US" sz="2400" dirty="0"/>
          </a:p>
        </p:txBody>
      </p:sp>
      <p:sp>
        <p:nvSpPr>
          <p:cNvPr id="4" name="Text 2"/>
          <p:cNvSpPr/>
          <p:nvPr/>
        </p:nvSpPr>
        <p:spPr>
          <a:xfrm>
            <a:off x="1234440" y="384048"/>
            <a:ext cx="7406640" cy="822960"/>
          </a:xfrm>
          <a:prstGeom prst="rect">
            <a:avLst/>
          </a:prstGeom>
          <a:noFill/>
          <a:ln/>
        </p:spPr>
        <p:txBody>
          <a:bodyPr wrap="square" rtlCol="0" anchor="ctr"/>
          <a:lstStyle/>
          <a:p>
            <a:pPr marL="0" indent="0">
              <a:buNone/>
            </a:pPr>
            <a:r>
              <a:rPr lang="en-US" sz="2200" b="1" dirty="0">
                <a:solidFill>
                  <a:srgbClr val="2F3C7E"/>
                </a:solidFill>
                <a:latin typeface="Cambria" pitchFamily="34" charset="0"/>
                <a:ea typeface="Cambria" pitchFamily="34" charset="-122"/>
                <a:cs typeface="Cambria" pitchFamily="34" charset="-120"/>
              </a:rPr>
              <a:t>Sprachbildung verbessert das Verstehen bei allen</a:t>
            </a:r>
            <a:endParaRPr lang="en-US" sz="2200" dirty="0"/>
          </a:p>
        </p:txBody>
      </p:sp>
      <p:sp>
        <p:nvSpPr>
          <p:cNvPr id="5" name="Shape 3"/>
          <p:cNvSpPr/>
          <p:nvPr/>
        </p:nvSpPr>
        <p:spPr>
          <a:xfrm>
            <a:off x="502920" y="1508760"/>
            <a:ext cx="8138160" cy="1051560"/>
          </a:xfrm>
          <a:prstGeom prst="roundRect">
            <a:avLst>
              <a:gd name="adj" fmla="val 6957"/>
            </a:avLst>
          </a:prstGeom>
          <a:solidFill>
            <a:srgbClr val="FBF6E3"/>
          </a:solidFill>
          <a:ln w="12700">
            <a:solidFill>
              <a:srgbClr val="F9E795"/>
            </a:solidFill>
            <a:prstDash val="solid"/>
          </a:ln>
          <a:effectLst>
            <a:outerShdw blurRad="76200" dist="25400" dir="2700000" algn="bl" rotWithShape="0">
              <a:srgbClr val="000000">
                <a:alpha val="12000"/>
              </a:srgbClr>
            </a:outerShdw>
          </a:effectLst>
        </p:spPr>
        <p:txBody>
          <a:bodyPr/>
          <a:lstStyle/>
          <a:p>
            <a:endParaRPr lang="de-DE"/>
          </a:p>
        </p:txBody>
      </p:sp>
      <p:sp>
        <p:nvSpPr>
          <p:cNvPr id="6" name="Text 4"/>
          <p:cNvSpPr/>
          <p:nvPr/>
        </p:nvSpPr>
        <p:spPr>
          <a:xfrm>
            <a:off x="777240" y="1600200"/>
            <a:ext cx="7589520" cy="868680"/>
          </a:xfrm>
          <a:prstGeom prst="rect">
            <a:avLst/>
          </a:prstGeom>
          <a:noFill/>
          <a:ln/>
        </p:spPr>
        <p:txBody>
          <a:bodyPr wrap="square" rtlCol="0" anchor="ctr"/>
          <a:lstStyle/>
          <a:p>
            <a:pPr marL="0" indent="0">
              <a:lnSpc>
                <a:spcPct val="103000"/>
              </a:lnSpc>
              <a:buNone/>
            </a:pPr>
            <a:r>
              <a:rPr lang="en-US" sz="2000" b="1" dirty="0">
                <a:solidFill>
                  <a:srgbClr val="2B2B3A"/>
                </a:solidFill>
                <a:latin typeface="Calibri" pitchFamily="34" charset="0"/>
                <a:ea typeface="Calibri" pitchFamily="34" charset="-122"/>
                <a:cs typeface="Calibri" pitchFamily="34" charset="-120"/>
              </a:rPr>
              <a:t>Wird Sprachbildung gezielt in den Unterricht integriert, lernen nachweislich alle </a:t>
            </a:r>
            <a:r>
              <a:rPr lang="en-US" sz="2000" b="1" dirty="0" err="1">
                <a:solidFill>
                  <a:srgbClr val="2B2B3A"/>
                </a:solidFill>
                <a:latin typeface="Calibri" pitchFamily="34" charset="0"/>
                <a:ea typeface="Calibri" pitchFamily="34" charset="-122"/>
                <a:cs typeface="Calibri" pitchFamily="34" charset="-120"/>
              </a:rPr>
              <a:t>besser</a:t>
            </a:r>
            <a:r>
              <a:rPr lang="en-US" sz="2000" b="1" dirty="0">
                <a:solidFill>
                  <a:srgbClr val="2B2B3A"/>
                </a:solidFill>
                <a:latin typeface="Calibri" pitchFamily="34" charset="0"/>
                <a:ea typeface="Calibri" pitchFamily="34" charset="-122"/>
                <a:cs typeface="Calibri" pitchFamily="34" charset="-120"/>
              </a:rPr>
              <a:t>.</a:t>
            </a:r>
          </a:p>
        </p:txBody>
      </p:sp>
      <p:sp>
        <p:nvSpPr>
          <p:cNvPr id="7" name="Text 5"/>
          <p:cNvSpPr/>
          <p:nvPr/>
        </p:nvSpPr>
        <p:spPr>
          <a:xfrm>
            <a:off x="777240" y="2788920"/>
            <a:ext cx="7589520" cy="1280160"/>
          </a:xfrm>
          <a:prstGeom prst="rect">
            <a:avLst/>
          </a:prstGeom>
          <a:noFill/>
          <a:ln/>
        </p:spPr>
        <p:txBody>
          <a:bodyPr wrap="square" rtlCol="0" anchor="t"/>
          <a:lstStyle/>
          <a:p>
            <a:pPr marL="0" indent="0">
              <a:lnSpc>
                <a:spcPct val="108000"/>
              </a:lnSpc>
              <a:buNone/>
            </a:pPr>
            <a:r>
              <a:rPr lang="en-US" dirty="0">
                <a:solidFill>
                  <a:srgbClr val="2B2B3A"/>
                </a:solidFill>
                <a:latin typeface="Calibri" pitchFamily="34" charset="0"/>
                <a:ea typeface="Calibri" pitchFamily="34" charset="-122"/>
                <a:cs typeface="Calibri" pitchFamily="34" charset="-120"/>
              </a:rPr>
              <a:t>Der Effekt beschränkt sich nicht auf sprachlich schwächere Lernende — auch die starken profitieren. Sprachbildung ist damit kein Fördermittel für wenige, sondern guter Unterricht für alle.</a:t>
            </a:r>
          </a:p>
        </p:txBody>
      </p:sp>
      <p:sp>
        <p:nvSpPr>
          <p:cNvPr id="8" name="Shape 6"/>
          <p:cNvSpPr/>
          <p:nvPr/>
        </p:nvSpPr>
        <p:spPr>
          <a:xfrm>
            <a:off x="777240" y="4315968"/>
            <a:ext cx="256032" cy="256032"/>
          </a:xfrm>
          <a:prstGeom prst="ellipse">
            <a:avLst/>
          </a:prstGeom>
          <a:solidFill>
            <a:srgbClr val="F96167"/>
          </a:solidFill>
          <a:ln/>
        </p:spPr>
        <p:txBody>
          <a:bodyPr/>
          <a:lstStyle/>
          <a:p>
            <a:endParaRPr lang="de-DE"/>
          </a:p>
        </p:txBody>
      </p:sp>
      <p:sp>
        <p:nvSpPr>
          <p:cNvPr id="9" name="Text 7"/>
          <p:cNvSpPr/>
          <p:nvPr/>
        </p:nvSpPr>
        <p:spPr>
          <a:xfrm>
            <a:off x="1097280" y="4206240"/>
            <a:ext cx="7315200" cy="457200"/>
          </a:xfrm>
          <a:prstGeom prst="rect">
            <a:avLst/>
          </a:prstGeom>
          <a:noFill/>
          <a:ln/>
        </p:spPr>
        <p:txBody>
          <a:bodyPr wrap="square" rtlCol="0" anchor="ctr"/>
          <a:lstStyle/>
          <a:p>
            <a:pPr marL="0" indent="0">
              <a:buNone/>
            </a:pPr>
            <a:r>
              <a:rPr lang="en-US" sz="1400" b="1" i="1" dirty="0">
                <a:solidFill>
                  <a:srgbClr val="2F3C7E"/>
                </a:solidFill>
                <a:latin typeface="Calibri" pitchFamily="34" charset="0"/>
                <a:ea typeface="Calibri" pitchFamily="34" charset="-122"/>
                <a:cs typeface="Calibri" pitchFamily="34" charset="-120"/>
              </a:rPr>
              <a:t>Alle profitieren — nicht nur die Schwächeren</a:t>
            </a:r>
            <a:endParaRPr lang="en-US" sz="1400" dirty="0"/>
          </a:p>
        </p:txBody>
      </p:sp>
      <p:pic>
        <p:nvPicPr>
          <p:cNvPr id="11" name="1_Seite6">
            <a:hlinkClick r:id="" action="ppaction://media"/>
            <a:extLst>
              <a:ext uri="{FF2B5EF4-FFF2-40B4-BE49-F238E27FC236}">
                <a16:creationId xmlns:a16="http://schemas.microsoft.com/office/drawing/2014/main" id="{C2ECD751-3B04-14DA-81A2-1AFD91D75F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3520" y="4434840"/>
            <a:ext cx="406400" cy="406400"/>
          </a:xfrm>
          <a:prstGeom prst="rect">
            <a:avLst/>
          </a:prstGeom>
        </p:spPr>
      </p:pic>
      <p:sp>
        <p:nvSpPr>
          <p:cNvPr id="12" name="Textfeld 11">
            <a:extLst>
              <a:ext uri="{FF2B5EF4-FFF2-40B4-BE49-F238E27FC236}">
                <a16:creationId xmlns:a16="http://schemas.microsoft.com/office/drawing/2014/main" id="{377A8265-B89D-0249-731E-F62D10EA534F}"/>
              </a:ext>
            </a:extLst>
          </p:cNvPr>
          <p:cNvSpPr txBox="1"/>
          <p:nvPr/>
        </p:nvSpPr>
        <p:spPr>
          <a:xfrm>
            <a:off x="490988" y="4805768"/>
            <a:ext cx="8424410" cy="260008"/>
          </a:xfrm>
          <a:prstGeom prst="rect">
            <a:avLst/>
          </a:prstGeom>
          <a:noFill/>
        </p:spPr>
        <p:txBody>
          <a:bodyPr wrap="square">
            <a:spAutoFit/>
          </a:bodyPr>
          <a:lstStyle/>
          <a:p>
            <a:pPr marL="0" indent="0">
              <a:buNone/>
            </a:pPr>
            <a:r>
              <a:rPr lang="de-CH" sz="1000" dirty="0"/>
              <a:t>Quelle: </a:t>
            </a:r>
            <a:r>
              <a:rPr lang="de-CH" sz="1000" dirty="0" err="1"/>
              <a:t>FachBiSS</a:t>
            </a:r>
            <a:r>
              <a:rPr lang="de-CH" sz="1000" dirty="0"/>
              <a:t>-Einstiegsfilm für alle Fächer (gekürzte Fassung) und Printfassung zum Film: </a:t>
            </a:r>
            <a:r>
              <a:rPr lang="de-CH" sz="1000" dirty="0">
                <a:hlinkClick r:id="rId6"/>
              </a:rPr>
              <a:t>https://sima.dzlm.de/node/125</a:t>
            </a:r>
            <a:endParaRPr lang="de-CH"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3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chemeClr val="accent5"/>
        </a:solidFill>
        <a:effectLst/>
      </p:bgPr>
    </p:bg>
    <p:spTree>
      <p:nvGrpSpPr>
        <p:cNvPr id="1" name=""/>
        <p:cNvGrpSpPr/>
        <p:nvPr/>
      </p:nvGrpSpPr>
      <p:grpSpPr>
        <a:xfrm>
          <a:off x="0" y="0"/>
          <a:ext cx="0" cy="0"/>
          <a:chOff x="0" y="0"/>
          <a:chExt cx="0" cy="0"/>
        </a:xfrm>
      </p:grpSpPr>
      <p:sp>
        <p:nvSpPr>
          <p:cNvPr id="3" name="Shape 1"/>
          <p:cNvSpPr/>
          <p:nvPr/>
        </p:nvSpPr>
        <p:spPr>
          <a:xfrm>
            <a:off x="1051560" y="1600200"/>
            <a:ext cx="502920" cy="502920"/>
          </a:xfrm>
          <a:prstGeom prst="ellipse">
            <a:avLst/>
          </a:prstGeom>
          <a:solidFill>
            <a:srgbClr val="F9E795"/>
          </a:solidFill>
          <a:ln/>
        </p:spPr>
        <p:txBody>
          <a:bodyPr/>
          <a:lstStyle/>
          <a:p>
            <a:endParaRPr lang="de-DE"/>
          </a:p>
        </p:txBody>
      </p:sp>
      <p:sp>
        <p:nvSpPr>
          <p:cNvPr id="4" name="Text 2"/>
          <p:cNvSpPr/>
          <p:nvPr/>
        </p:nvSpPr>
        <p:spPr>
          <a:xfrm>
            <a:off x="1051560" y="1600200"/>
            <a:ext cx="502920" cy="502920"/>
          </a:xfrm>
          <a:prstGeom prst="rect">
            <a:avLst/>
          </a:prstGeom>
          <a:noFill/>
          <a:ln/>
        </p:spPr>
        <p:txBody>
          <a:bodyPr wrap="square" rtlCol="0" anchor="ctr"/>
          <a:lstStyle/>
          <a:p>
            <a:pPr marL="0" indent="0" algn="ctr">
              <a:buNone/>
            </a:pPr>
            <a:r>
              <a:rPr lang="en-US" sz="2000" b="1" dirty="0">
                <a:solidFill>
                  <a:srgbClr val="2F3C7E"/>
                </a:solidFill>
                <a:latin typeface="Cambria" pitchFamily="34" charset="0"/>
                <a:ea typeface="Cambria" pitchFamily="34" charset="-122"/>
                <a:cs typeface="Cambria" pitchFamily="34" charset="-120"/>
              </a:rPr>
              <a:t>1</a:t>
            </a:r>
            <a:endParaRPr lang="en-US" sz="2000" dirty="0"/>
          </a:p>
        </p:txBody>
      </p:sp>
      <p:sp>
        <p:nvSpPr>
          <p:cNvPr id="5" name="Text 3"/>
          <p:cNvSpPr/>
          <p:nvPr/>
        </p:nvSpPr>
        <p:spPr>
          <a:xfrm>
            <a:off x="1783080" y="1508760"/>
            <a:ext cx="6309360" cy="685800"/>
          </a:xfrm>
          <a:prstGeom prst="rect">
            <a:avLst/>
          </a:prstGeom>
          <a:noFill/>
          <a:ln/>
        </p:spPr>
        <p:txBody>
          <a:bodyPr wrap="square" rtlCol="0" anchor="t"/>
          <a:lstStyle/>
          <a:p>
            <a:pPr marL="0" indent="0">
              <a:lnSpc>
                <a:spcPct val="108000"/>
              </a:lnSpc>
              <a:buNone/>
            </a:pPr>
            <a:r>
              <a:rPr lang="en-US" dirty="0">
                <a:solidFill>
                  <a:schemeClr val="bg1"/>
                </a:solidFill>
                <a:latin typeface="Calibri" pitchFamily="34" charset="0"/>
                <a:ea typeface="Calibri" pitchFamily="34" charset="-122"/>
                <a:cs typeface="Calibri" pitchFamily="34" charset="-120"/>
              </a:rPr>
              <a:t>Sprachbildung gehört in </a:t>
            </a:r>
            <a:r>
              <a:rPr lang="en-US" dirty="0" err="1">
                <a:solidFill>
                  <a:schemeClr val="bg1"/>
                </a:solidFill>
                <a:latin typeface="Calibri" pitchFamily="34" charset="0"/>
                <a:ea typeface="Calibri" pitchFamily="34" charset="-122"/>
                <a:cs typeface="Calibri" pitchFamily="34" charset="-120"/>
              </a:rPr>
              <a:t>jedes</a:t>
            </a:r>
            <a:r>
              <a:rPr lang="en-US" dirty="0">
                <a:solidFill>
                  <a:schemeClr val="bg1"/>
                </a:solidFill>
                <a:latin typeface="Calibri" pitchFamily="34" charset="0"/>
                <a:ea typeface="Calibri" pitchFamily="34" charset="-122"/>
                <a:cs typeface="Calibri" pitchFamily="34" charset="-120"/>
              </a:rPr>
              <a:t> Fach.</a:t>
            </a:r>
          </a:p>
        </p:txBody>
      </p:sp>
      <p:sp>
        <p:nvSpPr>
          <p:cNvPr id="6" name="Shape 4"/>
          <p:cNvSpPr/>
          <p:nvPr/>
        </p:nvSpPr>
        <p:spPr>
          <a:xfrm>
            <a:off x="1051560" y="2514600"/>
            <a:ext cx="502920" cy="502920"/>
          </a:xfrm>
          <a:prstGeom prst="ellipse">
            <a:avLst/>
          </a:prstGeom>
          <a:solidFill>
            <a:srgbClr val="F9E795"/>
          </a:solidFill>
          <a:ln/>
        </p:spPr>
        <p:txBody>
          <a:bodyPr/>
          <a:lstStyle/>
          <a:p>
            <a:endParaRPr lang="de-DE"/>
          </a:p>
        </p:txBody>
      </p:sp>
      <p:sp>
        <p:nvSpPr>
          <p:cNvPr id="7" name="Text 5"/>
          <p:cNvSpPr/>
          <p:nvPr/>
        </p:nvSpPr>
        <p:spPr>
          <a:xfrm>
            <a:off x="1051560" y="2514600"/>
            <a:ext cx="502920" cy="502920"/>
          </a:xfrm>
          <a:prstGeom prst="rect">
            <a:avLst/>
          </a:prstGeom>
          <a:noFill/>
          <a:ln/>
        </p:spPr>
        <p:txBody>
          <a:bodyPr wrap="square" rtlCol="0" anchor="ctr"/>
          <a:lstStyle/>
          <a:p>
            <a:pPr marL="0" indent="0" algn="ctr">
              <a:buNone/>
            </a:pPr>
            <a:r>
              <a:rPr lang="en-US" sz="2000" b="1" dirty="0">
                <a:solidFill>
                  <a:srgbClr val="2F3C7E"/>
                </a:solidFill>
                <a:latin typeface="Cambria" pitchFamily="34" charset="0"/>
                <a:ea typeface="Cambria" pitchFamily="34" charset="-122"/>
                <a:cs typeface="Cambria" pitchFamily="34" charset="-120"/>
              </a:rPr>
              <a:t>2</a:t>
            </a:r>
            <a:endParaRPr lang="en-US" sz="2000" dirty="0"/>
          </a:p>
        </p:txBody>
      </p:sp>
      <p:sp>
        <p:nvSpPr>
          <p:cNvPr id="8" name="Text 6"/>
          <p:cNvSpPr/>
          <p:nvPr/>
        </p:nvSpPr>
        <p:spPr>
          <a:xfrm>
            <a:off x="1783080" y="2423160"/>
            <a:ext cx="6309360" cy="685800"/>
          </a:xfrm>
          <a:prstGeom prst="rect">
            <a:avLst/>
          </a:prstGeom>
          <a:noFill/>
          <a:ln/>
        </p:spPr>
        <p:txBody>
          <a:bodyPr wrap="square" rtlCol="0" anchor="t"/>
          <a:lstStyle/>
          <a:p>
            <a:pPr marL="0" indent="0">
              <a:lnSpc>
                <a:spcPct val="108000"/>
              </a:lnSpc>
              <a:buNone/>
            </a:pPr>
            <a:r>
              <a:rPr lang="en-US" dirty="0">
                <a:solidFill>
                  <a:schemeClr val="bg1"/>
                </a:solidFill>
                <a:latin typeface="Calibri" pitchFamily="34" charset="0"/>
                <a:ea typeface="Calibri" pitchFamily="34" charset="-122"/>
                <a:cs typeface="Calibri" pitchFamily="34" charset="-120"/>
              </a:rPr>
              <a:t>Sie ist der wirksamste Hebel für fachlichen Lernerfolg, stärker als </a:t>
            </a:r>
            <a:r>
              <a:rPr lang="en-US" dirty="0" err="1">
                <a:solidFill>
                  <a:schemeClr val="bg1"/>
                </a:solidFill>
                <a:latin typeface="Calibri" pitchFamily="34" charset="0"/>
                <a:ea typeface="Calibri" pitchFamily="34" charset="-122"/>
                <a:cs typeface="Calibri" pitchFamily="34" charset="-120"/>
              </a:rPr>
              <a:t>Herkunft</a:t>
            </a:r>
            <a:r>
              <a:rPr lang="en-US" dirty="0">
                <a:solidFill>
                  <a:schemeClr val="bg1"/>
                </a:solidFill>
                <a:latin typeface="Calibri" pitchFamily="34" charset="0"/>
                <a:ea typeface="Calibri" pitchFamily="34" charset="-122"/>
                <a:cs typeface="Calibri" pitchFamily="34" charset="-120"/>
              </a:rPr>
              <a:t>.</a:t>
            </a:r>
          </a:p>
        </p:txBody>
      </p:sp>
      <p:sp>
        <p:nvSpPr>
          <p:cNvPr id="9" name="Shape 7"/>
          <p:cNvSpPr/>
          <p:nvPr/>
        </p:nvSpPr>
        <p:spPr>
          <a:xfrm>
            <a:off x="1051560" y="3429000"/>
            <a:ext cx="502920" cy="502920"/>
          </a:xfrm>
          <a:prstGeom prst="ellipse">
            <a:avLst/>
          </a:prstGeom>
          <a:solidFill>
            <a:srgbClr val="F9E795"/>
          </a:solidFill>
          <a:ln/>
        </p:spPr>
        <p:txBody>
          <a:bodyPr/>
          <a:lstStyle/>
          <a:p>
            <a:endParaRPr lang="de-DE"/>
          </a:p>
        </p:txBody>
      </p:sp>
      <p:sp>
        <p:nvSpPr>
          <p:cNvPr id="10" name="Text 8"/>
          <p:cNvSpPr/>
          <p:nvPr/>
        </p:nvSpPr>
        <p:spPr>
          <a:xfrm>
            <a:off x="1051560" y="3429000"/>
            <a:ext cx="502920" cy="502920"/>
          </a:xfrm>
          <a:prstGeom prst="rect">
            <a:avLst/>
          </a:prstGeom>
          <a:noFill/>
          <a:ln/>
        </p:spPr>
        <p:txBody>
          <a:bodyPr wrap="square" rtlCol="0" anchor="ctr"/>
          <a:lstStyle/>
          <a:p>
            <a:pPr marL="0" indent="0" algn="ctr">
              <a:buNone/>
            </a:pPr>
            <a:r>
              <a:rPr lang="en-US" sz="2000" b="1" dirty="0">
                <a:solidFill>
                  <a:srgbClr val="2F3C7E"/>
                </a:solidFill>
                <a:latin typeface="Cambria" pitchFamily="34" charset="0"/>
                <a:ea typeface="Cambria" pitchFamily="34" charset="-122"/>
                <a:cs typeface="Cambria" pitchFamily="34" charset="-120"/>
              </a:rPr>
              <a:t>3</a:t>
            </a:r>
            <a:endParaRPr lang="en-US" sz="2000" dirty="0"/>
          </a:p>
        </p:txBody>
      </p:sp>
      <p:sp>
        <p:nvSpPr>
          <p:cNvPr id="11" name="Text 9"/>
          <p:cNvSpPr/>
          <p:nvPr/>
        </p:nvSpPr>
        <p:spPr>
          <a:xfrm>
            <a:off x="1783080" y="3337560"/>
            <a:ext cx="6309360" cy="685800"/>
          </a:xfrm>
          <a:prstGeom prst="rect">
            <a:avLst/>
          </a:prstGeom>
          <a:noFill/>
          <a:ln/>
        </p:spPr>
        <p:txBody>
          <a:bodyPr wrap="square" rtlCol="0" anchor="t"/>
          <a:lstStyle/>
          <a:p>
            <a:pPr marL="0" indent="0">
              <a:lnSpc>
                <a:spcPct val="108000"/>
              </a:lnSpc>
              <a:buNone/>
            </a:pPr>
            <a:r>
              <a:rPr lang="en-US" dirty="0">
                <a:solidFill>
                  <a:schemeClr val="bg1"/>
                </a:solidFill>
                <a:latin typeface="Calibri" pitchFamily="34" charset="0"/>
                <a:ea typeface="Calibri" pitchFamily="34" charset="-122"/>
                <a:cs typeface="Calibri" pitchFamily="34" charset="-120"/>
              </a:rPr>
              <a:t>Gezielt integriert, lernen alle besser: sprachlich schwächere wie starke </a:t>
            </a:r>
            <a:r>
              <a:rPr lang="en-US" dirty="0" err="1">
                <a:solidFill>
                  <a:schemeClr val="bg1"/>
                </a:solidFill>
                <a:latin typeface="Calibri" pitchFamily="34" charset="0"/>
                <a:ea typeface="Calibri" pitchFamily="34" charset="-122"/>
                <a:cs typeface="Calibri" pitchFamily="34" charset="-120"/>
              </a:rPr>
              <a:t>Lernende</a:t>
            </a:r>
            <a:r>
              <a:rPr lang="en-US" dirty="0">
                <a:solidFill>
                  <a:schemeClr val="bg1"/>
                </a:solidFill>
                <a:latin typeface="Calibri" pitchFamily="34" charset="0"/>
                <a:ea typeface="Calibri" pitchFamily="34" charset="-122"/>
                <a:cs typeface="Calibri" pitchFamily="34" charset="-120"/>
              </a:rPr>
              <a:t>.</a:t>
            </a:r>
          </a:p>
        </p:txBody>
      </p:sp>
      <p:sp>
        <p:nvSpPr>
          <p:cNvPr id="12" name="Text 10"/>
          <p:cNvSpPr/>
          <p:nvPr/>
        </p:nvSpPr>
        <p:spPr>
          <a:xfrm>
            <a:off x="548640" y="4572000"/>
            <a:ext cx="8046720" cy="365760"/>
          </a:xfrm>
          <a:prstGeom prst="rect">
            <a:avLst/>
          </a:prstGeom>
          <a:noFill/>
          <a:ln/>
        </p:spPr>
        <p:txBody>
          <a:bodyPr wrap="square" rtlCol="0" anchor="ctr"/>
          <a:lstStyle/>
          <a:p>
            <a:pPr marL="0" indent="0" algn="ctr">
              <a:buNone/>
            </a:pPr>
            <a:endParaRPr lang="en-US" sz="1200" dirty="0"/>
          </a:p>
        </p:txBody>
      </p:sp>
      <p:sp>
        <p:nvSpPr>
          <p:cNvPr id="13" name="Titel 12">
            <a:extLst>
              <a:ext uri="{FF2B5EF4-FFF2-40B4-BE49-F238E27FC236}">
                <a16:creationId xmlns:a16="http://schemas.microsoft.com/office/drawing/2014/main" id="{04328289-F6B8-8E50-B797-CBC01014DAEA}"/>
              </a:ext>
            </a:extLst>
          </p:cNvPr>
          <p:cNvSpPr>
            <a:spLocks noGrp="1"/>
          </p:cNvSpPr>
          <p:nvPr>
            <p:ph type="ctrTitle"/>
          </p:nvPr>
        </p:nvSpPr>
        <p:spPr>
          <a:xfrm>
            <a:off x="548640" y="762860"/>
            <a:ext cx="7449300" cy="526298"/>
          </a:xfrm>
        </p:spPr>
        <p:txBody>
          <a:bodyPr/>
          <a:lstStyle/>
          <a:p>
            <a:r>
              <a:rPr lang="en-US" sz="3600" dirty="0">
                <a:solidFill>
                  <a:srgbClr val="FFFFFF"/>
                </a:solidFill>
                <a:latin typeface="Cambria" pitchFamily="34" charset="0"/>
                <a:ea typeface="Cambria" pitchFamily="34" charset="-122"/>
                <a:cs typeface="Cambria" pitchFamily="34" charset="-120"/>
              </a:rPr>
              <a:t>Für den </a:t>
            </a:r>
            <a:r>
              <a:rPr lang="en-US" sz="3600" dirty="0" err="1">
                <a:solidFill>
                  <a:srgbClr val="FFFFFF"/>
                </a:solidFill>
                <a:latin typeface="Cambria" pitchFamily="34" charset="0"/>
                <a:ea typeface="Cambria" pitchFamily="34" charset="-122"/>
                <a:cs typeface="Cambria" pitchFamily="34" charset="-120"/>
              </a:rPr>
              <a:t>Unterricht</a:t>
            </a:r>
            <a:endParaRPr lang="de-CH" dirty="0"/>
          </a:p>
        </p:txBody>
      </p:sp>
      <p:pic>
        <p:nvPicPr>
          <p:cNvPr id="14" name="1_Seite7">
            <a:hlinkClick r:id="" action="ppaction://media"/>
            <a:extLst>
              <a:ext uri="{FF2B5EF4-FFF2-40B4-BE49-F238E27FC236}">
                <a16:creationId xmlns:a16="http://schemas.microsoft.com/office/drawing/2014/main" id="{14841A92-6CC3-B201-261F-1FA5E420A4A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092440" y="4165600"/>
            <a:ext cx="406400" cy="406400"/>
          </a:xfrm>
          <a:prstGeom prst="rect">
            <a:avLst/>
          </a:prstGeom>
        </p:spPr>
      </p:pic>
      <p:sp>
        <p:nvSpPr>
          <p:cNvPr id="15" name="Textfeld 14">
            <a:extLst>
              <a:ext uri="{FF2B5EF4-FFF2-40B4-BE49-F238E27FC236}">
                <a16:creationId xmlns:a16="http://schemas.microsoft.com/office/drawing/2014/main" id="{0DF5534F-C69D-4747-5483-65D184E6F483}"/>
              </a:ext>
            </a:extLst>
          </p:cNvPr>
          <p:cNvSpPr txBox="1"/>
          <p:nvPr/>
        </p:nvSpPr>
        <p:spPr>
          <a:xfrm>
            <a:off x="490988" y="4805768"/>
            <a:ext cx="8424410" cy="260008"/>
          </a:xfrm>
          <a:prstGeom prst="rect">
            <a:avLst/>
          </a:prstGeom>
          <a:noFill/>
        </p:spPr>
        <p:txBody>
          <a:bodyPr wrap="square">
            <a:spAutoFit/>
          </a:bodyPr>
          <a:lstStyle/>
          <a:p>
            <a:pPr marL="0" indent="0">
              <a:buNone/>
            </a:pPr>
            <a:r>
              <a:rPr lang="de-CH" sz="1000" dirty="0"/>
              <a:t>Quelle: </a:t>
            </a:r>
            <a:r>
              <a:rPr lang="de-CH" sz="1000" dirty="0" err="1"/>
              <a:t>FachBiSS</a:t>
            </a:r>
            <a:r>
              <a:rPr lang="de-CH" sz="1000" dirty="0"/>
              <a:t>-Einstiegsfilm für alle Fächer (gekürzte Fassung) und Printfassung zum Film: </a:t>
            </a:r>
            <a:r>
              <a:rPr lang="de-CH" sz="1000" dirty="0">
                <a:hlinkClick r:id="rId7"/>
              </a:rPr>
              <a:t>https://sima.dzlm.de/node/125</a:t>
            </a:r>
            <a:endParaRPr lang="de-CH" sz="10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3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0C24B7D-E8C8-4295-8602-74BAAF83689C}"/>
              </a:ext>
            </a:extLst>
          </p:cNvPr>
          <p:cNvSpPr>
            <a:spLocks noGrp="1"/>
          </p:cNvSpPr>
          <p:nvPr>
            <p:ph type="title"/>
          </p:nvPr>
        </p:nvSpPr>
        <p:spPr/>
        <p:txBody>
          <a:bodyPr/>
          <a:lstStyle/>
          <a:p>
            <a:r>
              <a:rPr lang="de-CH" dirty="0"/>
              <a:t>Quellen</a:t>
            </a:r>
            <a:br>
              <a:rPr lang="de-CH" dirty="0"/>
            </a:br>
            <a:endParaRPr lang="de-CH" dirty="0"/>
          </a:p>
        </p:txBody>
      </p:sp>
      <p:sp>
        <p:nvSpPr>
          <p:cNvPr id="5" name="Inhaltsplatzhalter 4">
            <a:extLst>
              <a:ext uri="{FF2B5EF4-FFF2-40B4-BE49-F238E27FC236}">
                <a16:creationId xmlns:a16="http://schemas.microsoft.com/office/drawing/2014/main" id="{27A693B6-D8B6-A797-9804-6ABB4721955F}"/>
              </a:ext>
            </a:extLst>
          </p:cNvPr>
          <p:cNvSpPr>
            <a:spLocks noGrp="1"/>
          </p:cNvSpPr>
          <p:nvPr>
            <p:ph idx="1"/>
          </p:nvPr>
        </p:nvSpPr>
        <p:spPr/>
        <p:txBody>
          <a:bodyPr/>
          <a:lstStyle/>
          <a:p>
            <a:pPr marL="0" indent="0">
              <a:buNone/>
            </a:pPr>
            <a:r>
              <a:rPr lang="de-CH" b="1" dirty="0"/>
              <a:t>Grundlagen zum Beitrag: </a:t>
            </a:r>
          </a:p>
          <a:p>
            <a:pPr>
              <a:buFont typeface="Arial" panose="020B0604020202020204" pitchFamily="34" charset="0"/>
              <a:buChar char="•"/>
            </a:pPr>
            <a:r>
              <a:rPr lang="de-CH" dirty="0" err="1"/>
              <a:t>FachBiSS</a:t>
            </a:r>
            <a:r>
              <a:rPr lang="de-CH" dirty="0"/>
              <a:t>-Einstiegsfilm für alle Fächer (gekürzte Fassung): </a:t>
            </a:r>
            <a:r>
              <a:rPr lang="de-CH" dirty="0">
                <a:hlinkClick r:id="rId3"/>
              </a:rPr>
              <a:t>https://sima.dzlm.de/node/125</a:t>
            </a:r>
            <a:endParaRPr lang="de-CH" dirty="0"/>
          </a:p>
          <a:p>
            <a:pPr>
              <a:buFont typeface="Arial" panose="020B0604020202020204" pitchFamily="34" charset="0"/>
              <a:buChar char="•"/>
            </a:pPr>
            <a:endParaRPr lang="de-CH" dirty="0"/>
          </a:p>
          <a:p>
            <a:pPr>
              <a:buFont typeface="Arial" panose="020B0604020202020204" pitchFamily="34" charset="0"/>
              <a:buChar char="•"/>
            </a:pPr>
            <a:r>
              <a:rPr lang="de-CH" dirty="0"/>
              <a:t>Printfassung zum Film (PDF): </a:t>
            </a:r>
            <a:r>
              <a:rPr lang="de-CH" b="1" dirty="0"/>
              <a:t>Prediger, S. </a:t>
            </a:r>
            <a:r>
              <a:rPr lang="de-CH" dirty="0"/>
              <a:t>(o.J.). </a:t>
            </a:r>
            <a:r>
              <a:rPr lang="de-CH" i="1" dirty="0"/>
              <a:t>Sprache aufbauen in allen Fächern: Warum, wie und was? Verschriftlichung eines Einstiegs-Vortragsfilms für die Arbeit in Schulkonferenzen</a:t>
            </a:r>
            <a:r>
              <a:rPr lang="de-CH" dirty="0"/>
              <a:t>. Online verfügbar unter: </a:t>
            </a:r>
            <a:r>
              <a:rPr lang="de-CH" dirty="0">
                <a:hlinkClick r:id="rId4"/>
              </a:rPr>
              <a:t>https://sima.dzlm.de/sites/simams/files/uploads/fachbiss-einstiegsfilm-prediger-broschuere_240408.pdf</a:t>
            </a:r>
            <a:r>
              <a:rPr lang="de-CH" dirty="0"/>
              <a:t> (abgerufen am 19.08.26).</a:t>
            </a:r>
          </a:p>
          <a:p>
            <a:pPr>
              <a:buFont typeface="Arial" panose="020B0604020202020204" pitchFamily="34" charset="0"/>
              <a:buChar char="•"/>
            </a:pPr>
            <a:endParaRPr lang="de-CH" dirty="0"/>
          </a:p>
          <a:p>
            <a:pPr marL="0" indent="0">
              <a:buNone/>
            </a:pPr>
            <a:r>
              <a:rPr lang="de-CH" b="1" dirty="0"/>
              <a:t>Weitere Informationen und Unterrichtsbeiträge: </a:t>
            </a:r>
          </a:p>
          <a:p>
            <a:pPr marL="0" indent="0">
              <a:buNone/>
            </a:pPr>
            <a:r>
              <a:rPr lang="de-CH" dirty="0"/>
              <a:t>Sprachbildung im Mathematikunterricht (</a:t>
            </a:r>
            <a:r>
              <a:rPr lang="de-CH" dirty="0" err="1"/>
              <a:t>SiMa</a:t>
            </a:r>
            <a:r>
              <a:rPr lang="de-CH" dirty="0"/>
              <a:t>): https://sima.dzlm.de/</a:t>
            </a:r>
          </a:p>
        </p:txBody>
      </p:sp>
    </p:spTree>
    <p:extLst>
      <p:ext uri="{BB962C8B-B14F-4D97-AF65-F5344CB8AC3E}">
        <p14:creationId xmlns:p14="http://schemas.microsoft.com/office/powerpoint/2010/main" val="517273894"/>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H Zug">
  <a:themeElements>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fontScheme name="PH Zu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aesentation_PH Zug_de_16_9_orange.potx" id="{C65DF278-9F74-4E00-ACE3-AE54C5850CEE}" vid="{76329FA3-8615-4F81-86B5-2606C80D8C8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ppt/theme/themeOverride2.xml><?xml version="1.0" encoding="utf-8"?>
<a:themeOverride xmlns:a="http://schemas.openxmlformats.org/drawingml/2006/main">
  <a:clrScheme name="PH Zug">
    <a:dk1>
      <a:sysClr val="windowText" lastClr="000000"/>
    </a:dk1>
    <a:lt1>
      <a:sysClr val="window" lastClr="FFFFFF"/>
    </a:lt1>
    <a:dk2>
      <a:srgbClr val="4B4B4B"/>
    </a:dk2>
    <a:lt2>
      <a:srgbClr val="B9B9B9"/>
    </a:lt2>
    <a:accent1>
      <a:srgbClr val="112D63"/>
    </a:accent1>
    <a:accent2>
      <a:srgbClr val="02B1BA"/>
    </a:accent2>
    <a:accent3>
      <a:srgbClr val="1D9E8D"/>
    </a:accent3>
    <a:accent4>
      <a:srgbClr val="B0656F"/>
    </a:accent4>
    <a:accent5>
      <a:srgbClr val="F59D24"/>
    </a:accent5>
    <a:accent6>
      <a:srgbClr val="DE7262"/>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0</TotalTime>
  <Words>928</Words>
  <Application>Microsoft Office PowerPoint</Application>
  <PresentationFormat>Bildschirmpräsentation (16:9)</PresentationFormat>
  <Paragraphs>78</Paragraphs>
  <Slides>9</Slides>
  <Notes>7</Notes>
  <HiddenSlides>0</HiddenSlides>
  <MMClips>7</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Aptos</vt:lpstr>
      <vt:lpstr>Arial</vt:lpstr>
      <vt:lpstr>Calibri</vt:lpstr>
      <vt:lpstr>Cambria</vt:lpstr>
      <vt:lpstr>PH Zug</vt:lpstr>
      <vt:lpstr>Sprache im Fach-unterricht</vt:lpstr>
      <vt:lpstr>Grundlagen zum Beitrag </vt:lpstr>
      <vt:lpstr>Warum Sprache das fachliche Lernen trägt</vt:lpstr>
      <vt:lpstr>Sprache und fachliches Lernen </vt:lpstr>
      <vt:lpstr>PowerPoint-Präsentation</vt:lpstr>
      <vt:lpstr>PowerPoint-Präsentation</vt:lpstr>
      <vt:lpstr>PowerPoint-Präsentation</vt:lpstr>
      <vt:lpstr>Für den Unterricht</vt:lpstr>
      <vt:lpstr>Quellen </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Müller Lee Ann PH Zug</cp:lastModifiedBy>
  <cp:revision>9</cp:revision>
  <dcterms:created xsi:type="dcterms:W3CDTF">2026-07-15T17:41:57Z</dcterms:created>
  <dcterms:modified xsi:type="dcterms:W3CDTF">2026-10-12T06:04:32Z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0ffcc0-d353-413c-88c5-b5a899e11732_Enabled">
    <vt:lpwstr>true</vt:lpwstr>
  </property>
  <property fmtid="{D5CDD505-2E9C-101B-9397-08002B2CF9AE}" pid="3" name="MSIP_Label_820ffcc0-d353-413c-88c5-b5a899e11732_SetDate">
    <vt:lpwstr>2026-07-16T15:12:35Z</vt:lpwstr>
  </property>
  <property fmtid="{D5CDD505-2E9C-101B-9397-08002B2CF9AE}" pid="4" name="MSIP_Label_820ffcc0-d353-413c-88c5-b5a899e11732_Method">
    <vt:lpwstr>Standard</vt:lpwstr>
  </property>
  <property fmtid="{D5CDD505-2E9C-101B-9397-08002B2CF9AE}" pid="5" name="MSIP_Label_820ffcc0-d353-413c-88c5-b5a899e11732_Name">
    <vt:lpwstr>Allgemein</vt:lpwstr>
  </property>
  <property fmtid="{D5CDD505-2E9C-101B-9397-08002B2CF9AE}" pid="6" name="MSIP_Label_820ffcc0-d353-413c-88c5-b5a899e11732_SiteId">
    <vt:lpwstr>5639e015-ff2d-45b5-9600-2728b75cb976</vt:lpwstr>
  </property>
  <property fmtid="{D5CDD505-2E9C-101B-9397-08002B2CF9AE}" pid="7" name="MSIP_Label_820ffcc0-d353-413c-88c5-b5a899e11732_ActionId">
    <vt:lpwstr>c9503444-0a9a-402a-bf56-cfadf8deb5e7</vt:lpwstr>
  </property>
  <property fmtid="{D5CDD505-2E9C-101B-9397-08002B2CF9AE}" pid="8" name="MSIP_Label_820ffcc0-d353-413c-88c5-b5a899e11732_ContentBits">
    <vt:lpwstr>0</vt:lpwstr>
  </property>
  <property fmtid="{D5CDD505-2E9C-101B-9397-08002B2CF9AE}" pid="9" name="MSIP_Label_820ffcc0-d353-413c-88c5-b5a899e11732_Tag">
    <vt:lpwstr>10, 3, 0, 1</vt:lpwstr>
  </property>
</Properties>
</file>