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3.xml" ContentType="application/vnd.openxmlformats-officedocument.themeOverride+xml"/>
  <Override PartName="/ppt/notesSlides/notesSlide10.xml" ContentType="application/vnd.openxmlformats-officedocument.presentationml.notesSlide+xml"/>
  <Override PartName="/ppt/theme/themeOverride4.xml" ContentType="application/vnd.openxmlformats-officedocument.themeOverride+xml"/>
  <Override PartName="/ppt/notesSlides/notesSlide11.xml" ContentType="application/vnd.openxmlformats-officedocument.presentationml.notesSlide+xml"/>
  <Override PartName="/ppt/theme/themeOverride5.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6.xml" ContentType="application/vnd.openxmlformats-officedocument.themeOverride+xml"/>
  <Override PartName="/ppt/notesSlides/notesSlide14.xml" ContentType="application/vnd.openxmlformats-officedocument.presentationml.notesSlide+xml"/>
  <Override PartName="/ppt/theme/themeOverride7.xml" ContentType="application/vnd.openxmlformats-officedocument.themeOverride+xml"/>
  <Override PartName="/ppt/notesSlides/notesSlide15.xml" ContentType="application/vnd.openxmlformats-officedocument.presentationml.notesSlide+xml"/>
  <Override PartName="/ppt/theme/themeOverride8.xml" ContentType="application/vnd.openxmlformats-officedocument.themeOverride+xml"/>
  <Override PartName="/ppt/notesSlides/notesSlide16.xml" ContentType="application/vnd.openxmlformats-officedocument.presentationml.notesSlide+xml"/>
  <Override PartName="/ppt/theme/themeOverride9.xml" ContentType="application/vnd.openxmlformats-officedocument.themeOverride+xml"/>
  <Override PartName="/ppt/notesSlides/notesSlide17.xml" ContentType="application/vnd.openxmlformats-officedocument.presentationml.notesSlide+xml"/>
  <Override PartName="/ppt/theme/themeOverride10.xml" ContentType="application/vnd.openxmlformats-officedocument.themeOverride+xml"/>
  <Override PartName="/ppt/notesSlides/notesSlide18.xml" ContentType="application/vnd.openxmlformats-officedocument.presentationml.notesSlide+xml"/>
  <Override PartName="/ppt/theme/themeOverride1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12.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67" r:id="rId2"/>
    <p:sldMasterId id="2147483684" r:id="rId3"/>
  </p:sldMasterIdLst>
  <p:notesMasterIdLst>
    <p:notesMasterId r:id="rId33"/>
  </p:notesMasterIdLst>
  <p:sldIdLst>
    <p:sldId id="283" r:id="rId4"/>
    <p:sldId id="302" r:id="rId5"/>
    <p:sldId id="286" r:id="rId6"/>
    <p:sldId id="285" r:id="rId7"/>
    <p:sldId id="295" r:id="rId8"/>
    <p:sldId id="287" r:id="rId9"/>
    <p:sldId id="267" r:id="rId10"/>
    <p:sldId id="268" r:id="rId11"/>
    <p:sldId id="269" r:id="rId12"/>
    <p:sldId id="288" r:id="rId13"/>
    <p:sldId id="261" r:id="rId14"/>
    <p:sldId id="265" r:id="rId15"/>
    <p:sldId id="266" r:id="rId16"/>
    <p:sldId id="290" r:id="rId17"/>
    <p:sldId id="270" r:id="rId18"/>
    <p:sldId id="271" r:id="rId19"/>
    <p:sldId id="272" r:id="rId20"/>
    <p:sldId id="273" r:id="rId21"/>
    <p:sldId id="274" r:id="rId22"/>
    <p:sldId id="276" r:id="rId23"/>
    <p:sldId id="296" r:id="rId24"/>
    <p:sldId id="291" r:id="rId25"/>
    <p:sldId id="277" r:id="rId26"/>
    <p:sldId id="292" r:id="rId27"/>
    <p:sldId id="300" r:id="rId28"/>
    <p:sldId id="301" r:id="rId29"/>
    <p:sldId id="293" r:id="rId30"/>
    <p:sldId id="298" r:id="rId31"/>
    <p:sldId id="299" r:id="rId32"/>
  </p:sldIdLst>
  <p:sldSz cx="9144000" cy="5143500" type="screen16x9"/>
  <p:notesSz cx="10018713" cy="6889750"/>
  <p:defaultTextStyle>
    <a:defPPr>
      <a:defRPr lang="de-DE"/>
    </a:defPPr>
    <a:lvl1pPr marL="25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1pPr>
    <a:lvl2pPr marL="61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2pPr>
    <a:lvl3pPr marL="97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3pPr>
    <a:lvl4pPr marL="133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4pPr>
    <a:lvl5pPr marL="169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E83C9B-4AEE-40B2-A5C9-01A68774F880}" v="74" dt="2026-08-19T22:15:14.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91" autoAdjust="0"/>
    <p:restoredTop sz="67518" autoAdjust="0"/>
  </p:normalViewPr>
  <p:slideViewPr>
    <p:cSldViewPr snapToGrid="0" snapToObjects="1">
      <p:cViewPr varScale="1">
        <p:scale>
          <a:sx n="66" d="100"/>
          <a:sy n="66" d="100"/>
        </p:scale>
        <p:origin x="104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4T22:02:46.848"/>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7225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pPr fontAlgn="t"/>
            <a:r>
              <a:rPr lang="de-CH" sz="1200" b="0" i="0" kern="1200" dirty="0">
                <a:solidFill>
                  <a:schemeClr val="tx1"/>
                </a:solidFill>
                <a:effectLst/>
                <a:latin typeface="+mn-lt"/>
                <a:ea typeface="+mn-ea"/>
                <a:cs typeface="+mn-cs"/>
              </a:rPr>
              <a:t>In dieser Präsentation wird anhand des Multiplikationskonzepts gezeigt, wie eng mathematisches Lernen und sprachliches Lernen miteinander verbunden sind. Ausgangspunkt sind Forschungsergebnisse von Susanne Prediger, die zeigen, dass viele Lernende Multiplikationsaufgaben zwar korrekt rechnen können, die dahinterliegende Bedeutung jedoch nicht immer verstehen.</a:t>
            </a:r>
          </a:p>
          <a:p>
            <a:pPr fontAlgn="t"/>
            <a:endParaRPr lang="de-CH" sz="1200" b="0" i="0" u="none" strike="noStrike"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In der Präsentation wird zunächst erläutert, worum es genau beim Einmaleins unter anderem gehen muss. Es werden typische Stolpersteine von Kindern beim Aufbau dieses Verständnisses aufgezeigt. </a:t>
            </a:r>
          </a:p>
          <a:p>
            <a:pPr marL="0" marR="0" lvl="0" indent="0" algn="l" defTabSz="914400" rtl="0" eaLnBrk="1" fontAlgn="t"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Anschliessend werden vier zentrale Prinzipien eines sprachbildenden Mathematikunterrichts vorgestellt: </a:t>
            </a:r>
            <a:r>
              <a:rPr lang="de-CH" sz="1200" b="0" i="0" kern="1200" dirty="0" err="1">
                <a:solidFill>
                  <a:schemeClr val="tx1"/>
                </a:solidFill>
                <a:effectLst/>
                <a:latin typeface="+mn-lt"/>
                <a:ea typeface="+mn-ea"/>
                <a:cs typeface="+mn-cs"/>
              </a:rPr>
              <a:t>Verstehensorientierung</a:t>
            </a:r>
            <a:r>
              <a:rPr lang="de-CH" sz="1200" b="0" i="0" kern="1200" dirty="0">
                <a:solidFill>
                  <a:schemeClr val="tx1"/>
                </a:solidFill>
                <a:effectLst/>
                <a:latin typeface="+mn-lt"/>
                <a:ea typeface="+mn-ea"/>
                <a:cs typeface="+mn-cs"/>
              </a:rPr>
              <a:t>, Darstellungsvernetzung, Kommunikationsförderung und </a:t>
            </a:r>
            <a:r>
              <a:rPr lang="de-CH" sz="1200" b="0" i="0" kern="1200" dirty="0" err="1">
                <a:solidFill>
                  <a:schemeClr val="tx1"/>
                </a:solidFill>
                <a:effectLst/>
                <a:latin typeface="+mn-lt"/>
                <a:ea typeface="+mn-ea"/>
                <a:cs typeface="+mn-cs"/>
              </a:rPr>
              <a:t>Scaffolding</a:t>
            </a:r>
            <a:r>
              <a:rPr lang="de-CH" sz="1200" b="0" i="0" kern="1200" dirty="0">
                <a:solidFill>
                  <a:schemeClr val="tx1"/>
                </a:solidFill>
                <a:effectLst/>
                <a:latin typeface="+mn-lt"/>
                <a:ea typeface="+mn-ea"/>
                <a:cs typeface="+mn-cs"/>
              </a:rPr>
              <a:t>. Dabei wird insbesondere verdeutlicht, wie bedeutungsbezogene Sprachmittel und geeignete Sprachhandlungen dazu beitragen können, mathematische Begriffe nachhaltig zu verstehen und aufzubauen.</a:t>
            </a:r>
          </a:p>
          <a:p>
            <a:pPr fontAlgn="t"/>
            <a:endParaRPr lang="de-CH" sz="1200" b="0" i="0" kern="1200" dirty="0">
              <a:solidFill>
                <a:schemeClr val="tx1"/>
              </a:solidFill>
              <a:effectLst/>
              <a:latin typeface="+mn-lt"/>
              <a:ea typeface="+mn-ea"/>
              <a:cs typeface="+mn-cs"/>
            </a:endParaRPr>
          </a:p>
          <a:p>
            <a:endParaRPr lang="de-CH" dirty="0"/>
          </a:p>
        </p:txBody>
      </p:sp>
    </p:spTree>
    <p:extLst>
      <p:ext uri="{BB962C8B-B14F-4D97-AF65-F5344CB8AC3E}">
        <p14:creationId xmlns:p14="http://schemas.microsoft.com/office/powerpoint/2010/main" val="1764149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r>
              <a:rPr lang="en-US" dirty="0"/>
              <a:t>Was </a:t>
            </a:r>
            <a:r>
              <a:rPr lang="en-US" dirty="0" err="1"/>
              <a:t>heisst</a:t>
            </a:r>
            <a:r>
              <a:rPr lang="en-US" dirty="0"/>
              <a:t> </a:t>
            </a:r>
            <a:r>
              <a:rPr lang="en-US" dirty="0" err="1"/>
              <a:t>Multiplizieren</a:t>
            </a:r>
            <a:r>
              <a:rPr lang="en-US" dirty="0"/>
              <a:t> </a:t>
            </a:r>
            <a:r>
              <a:rPr lang="en-US" dirty="0" err="1"/>
              <a:t>eigentlich</a:t>
            </a:r>
            <a:r>
              <a:rPr lang="en-US" dirty="0"/>
              <a:t>? </a:t>
            </a:r>
            <a:r>
              <a:rPr lang="en-US" dirty="0" err="1"/>
              <a:t>Worum</a:t>
            </a:r>
            <a:r>
              <a:rPr lang="en-US" dirty="0"/>
              <a:t> </a:t>
            </a:r>
            <a:r>
              <a:rPr lang="en-US" dirty="0" err="1"/>
              <a:t>sollte</a:t>
            </a:r>
            <a:r>
              <a:rPr lang="en-US" dirty="0"/>
              <a:t> es </a:t>
            </a:r>
            <a:r>
              <a:rPr lang="en-US" dirty="0" err="1"/>
              <a:t>im</a:t>
            </a:r>
            <a:r>
              <a:rPr lang="en-US" dirty="0"/>
              <a:t> Kern </a:t>
            </a:r>
            <a:r>
              <a:rPr lang="en-US" dirty="0" err="1"/>
              <a:t>gehen</a:t>
            </a:r>
            <a:r>
              <a:rPr lang="en-US" dirty="0"/>
              <a:t>? </a:t>
            </a:r>
            <a:endParaRPr lang="de-CH" dirty="0"/>
          </a:p>
        </p:txBody>
      </p:sp>
    </p:spTree>
    <p:extLst>
      <p:ext uri="{BB962C8B-B14F-4D97-AF65-F5344CB8AC3E}">
        <p14:creationId xmlns:p14="http://schemas.microsoft.com/office/powerpoint/2010/main" val="265760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r>
              <a:rPr lang="en-US" dirty="0" err="1"/>
              <a:t>Zuallererst</a:t>
            </a:r>
            <a:r>
              <a:rPr lang="en-US" dirty="0"/>
              <a:t> </a:t>
            </a:r>
            <a:r>
              <a:rPr lang="en-US" dirty="0" err="1"/>
              <a:t>geht</a:t>
            </a:r>
            <a:r>
              <a:rPr lang="en-US" dirty="0"/>
              <a:t> es </a:t>
            </a:r>
            <a:r>
              <a:rPr lang="en-US" dirty="0" err="1"/>
              <a:t>darum</a:t>
            </a:r>
            <a:r>
              <a:rPr lang="en-US" dirty="0"/>
              <a:t>, </a:t>
            </a:r>
            <a:r>
              <a:rPr lang="en-US" dirty="0" err="1"/>
              <a:t>dass</a:t>
            </a:r>
            <a:r>
              <a:rPr lang="en-US" dirty="0"/>
              <a:t> Kinder </a:t>
            </a:r>
            <a:r>
              <a:rPr lang="en-US" dirty="0" err="1"/>
              <a:t>überhaupt</a:t>
            </a:r>
            <a:r>
              <a:rPr lang="en-US" dirty="0"/>
              <a:t> den </a:t>
            </a:r>
            <a:r>
              <a:rPr lang="en-US" dirty="0" err="1"/>
              <a:t>Begriff</a:t>
            </a:r>
            <a:r>
              <a:rPr lang="en-US" dirty="0"/>
              <a:t> ‘mal’ verstehen. </a:t>
            </a:r>
          </a:p>
          <a:p>
            <a:r>
              <a:rPr lang="en-US" dirty="0" err="1"/>
              <a:t>Im</a:t>
            </a:r>
            <a:r>
              <a:rPr lang="en-US" dirty="0"/>
              <a:t> </a:t>
            </a:r>
            <a:r>
              <a:rPr lang="en-US" dirty="0" err="1"/>
              <a:t>amerikanischen</a:t>
            </a:r>
            <a:r>
              <a:rPr lang="en-US" dirty="0"/>
              <a:t> Raum </a:t>
            </a:r>
            <a:r>
              <a:rPr lang="en-US" dirty="0" err="1"/>
              <a:t>betont</a:t>
            </a:r>
            <a:r>
              <a:rPr lang="en-US" dirty="0"/>
              <a:t> man das </a:t>
            </a:r>
            <a:r>
              <a:rPr lang="en-US" dirty="0" err="1"/>
              <a:t>sogenannte</a:t>
            </a:r>
            <a:r>
              <a:rPr lang="en-US" dirty="0"/>
              <a:t> ‘Unitizing’: das </a:t>
            </a:r>
            <a:r>
              <a:rPr lang="en-US" dirty="0" err="1"/>
              <a:t>Zählen</a:t>
            </a:r>
            <a:r>
              <a:rPr lang="en-US" dirty="0"/>
              <a:t> in </a:t>
            </a:r>
            <a:r>
              <a:rPr lang="en-US" dirty="0" err="1"/>
              <a:t>Bündeln</a:t>
            </a:r>
            <a:r>
              <a:rPr lang="en-US" dirty="0"/>
              <a:t>. </a:t>
            </a:r>
            <a:r>
              <a:rPr lang="en-US" dirty="0" err="1"/>
              <a:t>Fünf</a:t>
            </a:r>
            <a:r>
              <a:rPr lang="en-US" dirty="0"/>
              <a:t> mal </a:t>
            </a:r>
            <a:r>
              <a:rPr lang="en-US" dirty="0" err="1"/>
              <a:t>drei</a:t>
            </a:r>
            <a:r>
              <a:rPr lang="en-US" dirty="0"/>
              <a:t> </a:t>
            </a:r>
            <a:r>
              <a:rPr lang="en-US" dirty="0" err="1"/>
              <a:t>bedeutet</a:t>
            </a:r>
            <a:r>
              <a:rPr lang="en-US" dirty="0"/>
              <a:t> </a:t>
            </a:r>
            <a:r>
              <a:rPr lang="en-US" dirty="0" err="1"/>
              <a:t>dann</a:t>
            </a:r>
            <a:r>
              <a:rPr lang="en-US" dirty="0"/>
              <a:t> „</a:t>
            </a:r>
            <a:r>
              <a:rPr lang="en-US" dirty="0" err="1"/>
              <a:t>fünf</a:t>
            </a:r>
            <a:r>
              <a:rPr lang="en-US" dirty="0"/>
              <a:t> 3er“. Der </a:t>
            </a:r>
            <a:r>
              <a:rPr lang="en-US" dirty="0" err="1"/>
              <a:t>erste</a:t>
            </a:r>
            <a:r>
              <a:rPr lang="en-US" dirty="0"/>
              <a:t> Faktor </a:t>
            </a:r>
            <a:r>
              <a:rPr lang="en-US" dirty="0" err="1"/>
              <a:t>sagt</a:t>
            </a:r>
            <a:r>
              <a:rPr lang="en-US" dirty="0"/>
              <a:t>, </a:t>
            </a:r>
            <a:r>
              <a:rPr lang="en-US" dirty="0" err="1"/>
              <a:t>wie</a:t>
            </a:r>
            <a:r>
              <a:rPr lang="en-US" dirty="0"/>
              <a:t> </a:t>
            </a:r>
            <a:r>
              <a:rPr lang="en-US" dirty="0" err="1"/>
              <a:t>viele</a:t>
            </a:r>
            <a:r>
              <a:rPr lang="en-US" dirty="0"/>
              <a:t> </a:t>
            </a:r>
            <a:r>
              <a:rPr lang="en-US" dirty="0" err="1"/>
              <a:t>Bündel</a:t>
            </a:r>
            <a:r>
              <a:rPr lang="en-US" dirty="0"/>
              <a:t> es </a:t>
            </a:r>
            <a:r>
              <a:rPr lang="en-US" dirty="0" err="1"/>
              <a:t>sind</a:t>
            </a:r>
            <a:r>
              <a:rPr lang="en-US" dirty="0"/>
              <a:t>, der </a:t>
            </a:r>
            <a:r>
              <a:rPr lang="en-US" dirty="0" err="1"/>
              <a:t>zweite</a:t>
            </a:r>
            <a:r>
              <a:rPr lang="en-US" dirty="0"/>
              <a:t>, </a:t>
            </a:r>
            <a:r>
              <a:rPr lang="en-US" dirty="0" err="1"/>
              <a:t>wie</a:t>
            </a:r>
            <a:r>
              <a:rPr lang="en-US" dirty="0"/>
              <a:t> gross </a:t>
            </a:r>
            <a:r>
              <a:rPr lang="en-US" dirty="0" err="1"/>
              <a:t>jedes</a:t>
            </a:r>
            <a:r>
              <a:rPr lang="en-US" dirty="0"/>
              <a:t> </a:t>
            </a:r>
            <a:r>
              <a:rPr lang="en-US" dirty="0" err="1"/>
              <a:t>Bündel</a:t>
            </a:r>
            <a:r>
              <a:rPr lang="en-US" dirty="0"/>
              <a:t> </a:t>
            </a:r>
            <a:r>
              <a:rPr lang="en-US" dirty="0" err="1"/>
              <a:t>ist</a:t>
            </a:r>
            <a:r>
              <a:rPr lang="en-US" dirty="0"/>
              <a:t>. Aber Achtung: Dies </a:t>
            </a:r>
            <a:r>
              <a:rPr lang="en-US" dirty="0" err="1"/>
              <a:t>ist</a:t>
            </a:r>
            <a:r>
              <a:rPr lang="en-US" dirty="0"/>
              <a:t> in </a:t>
            </a:r>
            <a:r>
              <a:rPr lang="en-US" dirty="0" err="1"/>
              <a:t>unserem</a:t>
            </a:r>
            <a:r>
              <a:rPr lang="en-US" dirty="0"/>
              <a:t> </a:t>
            </a:r>
            <a:r>
              <a:rPr lang="en-US" dirty="0" err="1"/>
              <a:t>Kulturkreis</a:t>
            </a:r>
            <a:r>
              <a:rPr lang="en-US" dirty="0"/>
              <a:t> so, es </a:t>
            </a:r>
            <a:r>
              <a:rPr lang="en-US" dirty="0" err="1"/>
              <a:t>gibt</a:t>
            </a:r>
            <a:r>
              <a:rPr lang="en-US" dirty="0"/>
              <a:t> </a:t>
            </a:r>
            <a:r>
              <a:rPr lang="en-US" dirty="0" err="1"/>
              <a:t>auch</a:t>
            </a:r>
            <a:r>
              <a:rPr lang="en-US" dirty="0"/>
              <a:t> Kulturen, wo  5 mal 3 </a:t>
            </a:r>
            <a:r>
              <a:rPr lang="en-US" dirty="0" err="1"/>
              <a:t>als</a:t>
            </a:r>
            <a:r>
              <a:rPr lang="en-US" dirty="0"/>
              <a:t> </a:t>
            </a:r>
            <a:r>
              <a:rPr lang="en-US" dirty="0" err="1"/>
              <a:t>drei</a:t>
            </a:r>
            <a:r>
              <a:rPr lang="en-US" dirty="0"/>
              <a:t> </a:t>
            </a:r>
            <a:r>
              <a:rPr lang="en-US" dirty="0" err="1"/>
              <a:t>Fünfer</a:t>
            </a:r>
            <a:r>
              <a:rPr lang="en-US" dirty="0"/>
              <a:t> </a:t>
            </a:r>
            <a:r>
              <a:rPr lang="en-US" dirty="0" err="1"/>
              <a:t>gelesen</a:t>
            </a:r>
            <a:r>
              <a:rPr lang="en-US" dirty="0"/>
              <a:t> </a:t>
            </a:r>
            <a:r>
              <a:rPr lang="en-US" dirty="0" err="1"/>
              <a:t>wird</a:t>
            </a:r>
            <a:r>
              <a:rPr lang="en-US" dirty="0"/>
              <a:t>. </a:t>
            </a:r>
          </a:p>
          <a:p>
            <a:endParaRPr lang="en-US" dirty="0"/>
          </a:p>
          <a:p>
            <a:r>
              <a:rPr lang="en-US" dirty="0" err="1"/>
              <a:t>Diese</a:t>
            </a:r>
            <a:r>
              <a:rPr lang="en-US" dirty="0"/>
              <a:t> </a:t>
            </a:r>
            <a:r>
              <a:rPr lang="en-US" dirty="0" err="1"/>
              <a:t>Bündel</a:t>
            </a:r>
            <a:r>
              <a:rPr lang="en-US" dirty="0"/>
              <a:t>-Sicht </a:t>
            </a:r>
            <a:r>
              <a:rPr lang="en-US" dirty="0" err="1"/>
              <a:t>ist</a:t>
            </a:r>
            <a:r>
              <a:rPr lang="en-US" dirty="0"/>
              <a:t> das </a:t>
            </a:r>
            <a:r>
              <a:rPr lang="en-US" dirty="0" err="1"/>
              <a:t>Bindeglied</a:t>
            </a:r>
            <a:r>
              <a:rPr lang="en-US" dirty="0"/>
              <a:t> </a:t>
            </a:r>
            <a:r>
              <a:rPr lang="en-US" dirty="0" err="1"/>
              <a:t>zwischen</a:t>
            </a:r>
            <a:r>
              <a:rPr lang="en-US" dirty="0"/>
              <a:t> </a:t>
            </a:r>
            <a:r>
              <a:rPr lang="en-US" dirty="0" err="1"/>
              <a:t>allen</a:t>
            </a:r>
            <a:r>
              <a:rPr lang="en-US" dirty="0"/>
              <a:t> </a:t>
            </a:r>
            <a:r>
              <a:rPr lang="en-US" dirty="0" err="1"/>
              <a:t>Darstellungen</a:t>
            </a:r>
            <a:r>
              <a:rPr lang="en-US" dirty="0"/>
              <a:t> – dem </a:t>
            </a:r>
            <a:r>
              <a:rPr lang="en-US" dirty="0" err="1"/>
              <a:t>Punktefeld</a:t>
            </a:r>
            <a:r>
              <a:rPr lang="en-US" dirty="0"/>
              <a:t>, dem </a:t>
            </a:r>
            <a:r>
              <a:rPr lang="en-US" dirty="0" err="1"/>
              <a:t>Zahlenstrahl</a:t>
            </a:r>
            <a:r>
              <a:rPr lang="en-US" dirty="0"/>
              <a:t>, den </a:t>
            </a:r>
            <a:r>
              <a:rPr lang="en-US" dirty="0" err="1"/>
              <a:t>Würfelbildern</a:t>
            </a:r>
            <a:r>
              <a:rPr lang="en-US" dirty="0"/>
              <a:t> – und </a:t>
            </a:r>
            <a:r>
              <a:rPr lang="en-US" dirty="0" err="1"/>
              <a:t>sie</a:t>
            </a:r>
            <a:r>
              <a:rPr lang="en-US" dirty="0"/>
              <a:t> muss in </a:t>
            </a:r>
            <a:r>
              <a:rPr lang="en-US" dirty="0" err="1"/>
              <a:t>jedes</a:t>
            </a:r>
            <a:r>
              <a:rPr lang="en-US" dirty="0"/>
              <a:t> Bild und </a:t>
            </a:r>
            <a:r>
              <a:rPr lang="en-US" dirty="0" err="1"/>
              <a:t>jede</a:t>
            </a:r>
            <a:r>
              <a:rPr lang="en-US" dirty="0"/>
              <a:t> </a:t>
            </a:r>
            <a:r>
              <a:rPr lang="en-US" dirty="0" err="1"/>
              <a:t>Sachsituation</a:t>
            </a:r>
            <a:r>
              <a:rPr lang="en-US" dirty="0"/>
              <a:t> </a:t>
            </a:r>
            <a:r>
              <a:rPr lang="en-US" dirty="0" err="1"/>
              <a:t>hineingesehen</a:t>
            </a:r>
            <a:r>
              <a:rPr lang="en-US" dirty="0"/>
              <a:t> </a:t>
            </a:r>
            <a:r>
              <a:rPr lang="en-US" dirty="0" err="1"/>
              <a:t>werden</a:t>
            </a:r>
            <a:r>
              <a:rPr lang="en-US" dirty="0"/>
              <a:t>. </a:t>
            </a:r>
          </a:p>
          <a:p>
            <a:endParaRPr lang="en-US" dirty="0"/>
          </a:p>
        </p:txBody>
      </p:sp>
    </p:spTree>
    <p:extLst>
      <p:ext uri="{BB962C8B-B14F-4D97-AF65-F5344CB8AC3E}">
        <p14:creationId xmlns:p14="http://schemas.microsoft.com/office/powerpoint/2010/main" val="1345007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r>
              <a:rPr lang="de-CH" dirty="0"/>
              <a:t>Dass das Verständnis des Bündelns nicht nur beim Einmaleins wichtig ist, sondern auch bei weiterführenden Inhalten, zeigt sich in dieser Abbildung zum Verständnis der Volumenformel.  Auch hier ist das Erfassen und Begründen der Bündelungsstruktur zentral.</a:t>
            </a:r>
          </a:p>
        </p:txBody>
      </p:sp>
    </p:spTree>
    <p:extLst>
      <p:ext uri="{BB962C8B-B14F-4D97-AF65-F5344CB8AC3E}">
        <p14:creationId xmlns:p14="http://schemas.microsoft.com/office/powerpoint/2010/main" val="2917933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B5BC7-059F-DDF7-A802-2B0624D273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3D0EBDD-4F78-9D3F-222F-4DFAD2E99F6B}"/>
              </a:ext>
            </a:extLst>
          </p:cNvPr>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E7B12F58-B1CE-789C-D088-8E3C47830D90}"/>
              </a:ext>
            </a:extLst>
          </p:cNvPr>
          <p:cNvSpPr>
            <a:spLocks noGrp="1"/>
          </p:cNvSpPr>
          <p:nvPr>
            <p:ph type="body" idx="1"/>
          </p:nvPr>
        </p:nvSpPr>
        <p:spPr>
          <a:xfrm>
            <a:off x="1001713" y="3316288"/>
            <a:ext cx="8015287" cy="271303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Doch die Denkhandlung des Bündelns fällt vielen Lernenden schwer. Das wurde vielfach empirisch nachgewiesen.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Das tiefgründige Verständnis von ‘mal’ beinhaltet einige Stolpersteine.</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Warum ist dem so?</a:t>
            </a:r>
          </a:p>
        </p:txBody>
      </p:sp>
    </p:spTree>
    <p:extLst>
      <p:ext uri="{BB962C8B-B14F-4D97-AF65-F5344CB8AC3E}">
        <p14:creationId xmlns:p14="http://schemas.microsoft.com/office/powerpoint/2010/main" val="1332383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2B733-00FB-2D2C-BA4A-1D523EA62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F662EA-9819-22A3-2CA1-469AD0052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DA9B7-8300-7D27-B66B-5E6898FF4B31}"/>
              </a:ext>
            </a:extLst>
          </p:cNvPr>
          <p:cNvSpPr>
            <a:spLocks noGrp="1"/>
          </p:cNvSpPr>
          <p:nvPr>
            <p:ph type="body" idx="1"/>
          </p:nvPr>
        </p:nvSpPr>
        <p:spPr/>
        <p:txBody>
          <a:bodyPr lIns="108210" tIns="54105" rIns="108210" bIns="54105"/>
          <a:lstStyle/>
          <a:p>
            <a:endParaRPr lang="en-US" dirty="0"/>
          </a:p>
          <a:p>
            <a:r>
              <a:rPr lang="en-US" dirty="0"/>
              <a:t>Der </a:t>
            </a:r>
            <a:r>
              <a:rPr lang="en-US" dirty="0" err="1"/>
              <a:t>Begriff</a:t>
            </a:r>
            <a:r>
              <a:rPr lang="en-US" dirty="0"/>
              <a:t> “Mal“ </a:t>
            </a:r>
            <a:r>
              <a:rPr lang="en-US" dirty="0" err="1"/>
              <a:t>ist</a:t>
            </a:r>
            <a:r>
              <a:rPr lang="en-US" dirty="0"/>
              <a:t> </a:t>
            </a:r>
            <a:r>
              <a:rPr lang="en-US" dirty="0" err="1"/>
              <a:t>ein</a:t>
            </a:r>
            <a:r>
              <a:rPr lang="en-US" dirty="0"/>
              <a:t> Wort, das </a:t>
            </a:r>
            <a:r>
              <a:rPr lang="en-US" dirty="0" err="1"/>
              <a:t>zwar</a:t>
            </a:r>
            <a:r>
              <a:rPr lang="en-US" dirty="0"/>
              <a:t> </a:t>
            </a:r>
            <a:r>
              <a:rPr lang="en-US" dirty="0" err="1"/>
              <a:t>vertraut</a:t>
            </a:r>
            <a:r>
              <a:rPr lang="en-US" dirty="0"/>
              <a:t> </a:t>
            </a:r>
            <a:r>
              <a:rPr lang="en-US" dirty="0" err="1"/>
              <a:t>klingt</a:t>
            </a:r>
            <a:r>
              <a:rPr lang="en-US" dirty="0"/>
              <a:t> und </a:t>
            </a:r>
            <a:r>
              <a:rPr lang="en-US" dirty="0" err="1"/>
              <a:t>deswegen</a:t>
            </a:r>
            <a:r>
              <a:rPr lang="en-US" dirty="0"/>
              <a:t> </a:t>
            </a:r>
            <a:r>
              <a:rPr lang="en-US" dirty="0" err="1"/>
              <a:t>kaum</a:t>
            </a:r>
            <a:r>
              <a:rPr lang="en-US" dirty="0"/>
              <a:t> </a:t>
            </a:r>
            <a:r>
              <a:rPr lang="en-US" dirty="0" err="1"/>
              <a:t>hinterfragt</a:t>
            </a:r>
            <a:r>
              <a:rPr lang="en-US" dirty="0"/>
              <a:t> </a:t>
            </a:r>
            <a:r>
              <a:rPr lang="en-US" dirty="0" err="1"/>
              <a:t>wird</a:t>
            </a:r>
            <a:r>
              <a:rPr lang="en-US" dirty="0"/>
              <a:t>. </a:t>
            </a:r>
            <a:r>
              <a:rPr lang="en-US" dirty="0" err="1"/>
              <a:t>Doch</a:t>
            </a:r>
            <a:r>
              <a:rPr lang="en-US" dirty="0"/>
              <a:t> </a:t>
            </a:r>
            <a:r>
              <a:rPr lang="en-US" dirty="0" err="1"/>
              <a:t>im</a:t>
            </a:r>
            <a:r>
              <a:rPr lang="en-US" dirty="0"/>
              <a:t> </a:t>
            </a:r>
            <a:r>
              <a:rPr lang="en-US" dirty="0" err="1"/>
              <a:t>Alltag</a:t>
            </a:r>
            <a:r>
              <a:rPr lang="en-US" dirty="0"/>
              <a:t> </a:t>
            </a:r>
            <a:r>
              <a:rPr lang="en-US" dirty="0" err="1"/>
              <a:t>wird</a:t>
            </a:r>
            <a:r>
              <a:rPr lang="en-US" dirty="0"/>
              <a:t> er </a:t>
            </a:r>
            <a:r>
              <a:rPr lang="en-US" dirty="0" err="1"/>
              <a:t>jedoch</a:t>
            </a:r>
            <a:r>
              <a:rPr lang="en-US" dirty="0"/>
              <a:t> nicht </a:t>
            </a:r>
            <a:r>
              <a:rPr lang="en-US" dirty="0" err="1"/>
              <a:t>mit</a:t>
            </a:r>
            <a:r>
              <a:rPr lang="en-US" dirty="0"/>
              <a:t> der </a:t>
            </a:r>
            <a:r>
              <a:rPr lang="en-US" dirty="0" err="1"/>
              <a:t>Kernbedeutung</a:t>
            </a:r>
            <a:r>
              <a:rPr lang="en-US" dirty="0"/>
              <a:t> des </a:t>
            </a:r>
            <a:r>
              <a:rPr lang="en-US" dirty="0" err="1"/>
              <a:t>Zählens</a:t>
            </a:r>
            <a:r>
              <a:rPr lang="en-US" dirty="0"/>
              <a:t> in </a:t>
            </a:r>
            <a:r>
              <a:rPr lang="en-US" dirty="0" err="1"/>
              <a:t>Bündeln</a:t>
            </a:r>
            <a:r>
              <a:rPr lang="en-US" dirty="0"/>
              <a:t> </a:t>
            </a:r>
            <a:r>
              <a:rPr lang="en-US" dirty="0" err="1"/>
              <a:t>verknüpft</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Alltagssprachlich wird das Wort von den Kindern in ganz anderen Kontexten und in ganz anderer Bedeutung genutzt.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 ruft ein Kind im Alltag „Heute </a:t>
            </a:r>
            <a:r>
              <a:rPr lang="de-DE" dirty="0" err="1"/>
              <a:t>schiesse</a:t>
            </a:r>
            <a:r>
              <a:rPr lang="de-DE" dirty="0"/>
              <a:t> ich mal ein Tor!“ oder „Einmal wollte ich mit meiner Freundin einkaufen gehen“.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mathematische Bedeutung des Begriffs „Mal“ ist aber eine andere. Diese andere Bedeutung wird aber oftmals nicht geklärt. Für die Förderung im Unterricht bedeutet dies, dass die Bedeutung von „mal“ in der Mathematik sprachlich viel mehr ausgehandelt und geklärt werden muss. </a:t>
            </a:r>
            <a:endParaRPr lang="en-US" dirty="0"/>
          </a:p>
        </p:txBody>
      </p:sp>
      <p:sp>
        <p:nvSpPr>
          <p:cNvPr id="4" name="Slide Number Placeholder 3">
            <a:extLst>
              <a:ext uri="{FF2B5EF4-FFF2-40B4-BE49-F238E27FC236}">
                <a16:creationId xmlns:a16="http://schemas.microsoft.com/office/drawing/2014/main" id="{9A80ABE0-4731-C365-02EB-BDE185001127}"/>
              </a:ext>
            </a:extLst>
          </p:cNvPr>
          <p:cNvSpPr>
            <a:spLocks noGrp="1"/>
          </p:cNvSpPr>
          <p:nvPr>
            <p:ph type="sldNum" sz="quarter" idx="10"/>
          </p:nvPr>
        </p:nvSpPr>
        <p:spPr/>
        <p:txBody>
          <a:bodyPr lIns="108210" tIns="54105" rIns="108210" bIns="54105"/>
          <a:lstStyle/>
          <a:p>
            <a:fld id="{F7021451-1387-4CA6-816F-3879F97B5CBC}" type="slidenum">
              <a:rPr lang="en-US"/>
              <a:t>7</a:t>
            </a:fld>
            <a:endParaRPr lang="en-US"/>
          </a:p>
        </p:txBody>
      </p:sp>
    </p:spTree>
    <p:extLst>
      <p:ext uri="{BB962C8B-B14F-4D97-AF65-F5344CB8AC3E}">
        <p14:creationId xmlns:p14="http://schemas.microsoft.com/office/powerpoint/2010/main" val="2452129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3DCE0-44B6-BB37-7BF1-332E2F6B2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704CA-379E-238E-67D2-018C32E58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D6583-1A9C-D189-7990-C5BBC4A5A43D}"/>
              </a:ext>
            </a:extLst>
          </p:cNvPr>
          <p:cNvSpPr>
            <a:spLocks noGrp="1"/>
          </p:cNvSpPr>
          <p:nvPr>
            <p:ph type="body" idx="1"/>
          </p:nvPr>
        </p:nvSpPr>
        <p:spPr/>
        <p:txBody>
          <a:bodyPr lIns="108210" tIns="54105" rIns="108210" bIns="54105"/>
          <a:lstStyle/>
          <a:p>
            <a:endParaRPr lang="en-US" dirty="0"/>
          </a:p>
          <a:p>
            <a:r>
              <a:rPr lang="en-US" dirty="0" err="1"/>
              <a:t>Schauen</a:t>
            </a:r>
            <a:r>
              <a:rPr lang="en-US" dirty="0"/>
              <a:t> </a:t>
            </a:r>
            <a:r>
              <a:rPr lang="en-US" dirty="0" err="1"/>
              <a:t>wir</a:t>
            </a:r>
            <a:r>
              <a:rPr lang="en-US" dirty="0"/>
              <a:t> </a:t>
            </a:r>
            <a:r>
              <a:rPr lang="en-US" dirty="0" err="1"/>
              <a:t>uns</a:t>
            </a:r>
            <a:r>
              <a:rPr lang="en-US" dirty="0"/>
              <a:t> </a:t>
            </a:r>
            <a:r>
              <a:rPr lang="en-US" dirty="0" err="1"/>
              <a:t>typische</a:t>
            </a:r>
            <a:r>
              <a:rPr lang="en-US" dirty="0"/>
              <a:t> Stolpersteine von </a:t>
            </a:r>
            <a:r>
              <a:rPr lang="en-US" dirty="0" err="1"/>
              <a:t>Kindern</a:t>
            </a:r>
            <a:r>
              <a:rPr lang="en-US" dirty="0"/>
              <a:t> an. Denn </a:t>
            </a:r>
            <a:r>
              <a:rPr lang="en-US" dirty="0" err="1"/>
              <a:t>viele</a:t>
            </a:r>
            <a:r>
              <a:rPr lang="en-US" dirty="0"/>
              <a:t> Kinder </a:t>
            </a:r>
            <a:r>
              <a:rPr lang="en-US" dirty="0" err="1"/>
              <a:t>rechnen</a:t>
            </a:r>
            <a:r>
              <a:rPr lang="en-US" dirty="0"/>
              <a:t> </a:t>
            </a:r>
            <a:r>
              <a:rPr lang="en-US" dirty="0" err="1"/>
              <a:t>eine</a:t>
            </a:r>
            <a:r>
              <a:rPr lang="en-US" dirty="0"/>
              <a:t> </a:t>
            </a:r>
            <a:r>
              <a:rPr lang="en-US" dirty="0" err="1"/>
              <a:t>Multiplikationsaufgabe</a:t>
            </a:r>
            <a:r>
              <a:rPr lang="en-US" dirty="0"/>
              <a:t> </a:t>
            </a:r>
            <a:r>
              <a:rPr lang="en-US" dirty="0" err="1"/>
              <a:t>korrekt</a:t>
            </a:r>
            <a:r>
              <a:rPr lang="en-US" dirty="0"/>
              <a:t> und </a:t>
            </a:r>
            <a:r>
              <a:rPr lang="en-US" dirty="0" err="1"/>
              <a:t>können</a:t>
            </a:r>
            <a:r>
              <a:rPr lang="en-US" dirty="0"/>
              <a:t> erklären, wie sie rechnen – </a:t>
            </a:r>
            <a:r>
              <a:rPr lang="en-US" dirty="0" err="1"/>
              <a:t>aber</a:t>
            </a:r>
            <a:r>
              <a:rPr lang="en-US" dirty="0"/>
              <a:t>  </a:t>
            </a:r>
            <a:r>
              <a:rPr lang="en-US" dirty="0" err="1"/>
              <a:t>wenn</a:t>
            </a:r>
            <a:r>
              <a:rPr lang="en-US" dirty="0"/>
              <a:t> </a:t>
            </a:r>
            <a:r>
              <a:rPr lang="en-US" dirty="0" err="1"/>
              <a:t>sie</a:t>
            </a:r>
            <a:r>
              <a:rPr lang="en-US" dirty="0"/>
              <a:t> </a:t>
            </a:r>
            <a:r>
              <a:rPr lang="en-US" dirty="0" err="1"/>
              <a:t>erklären</a:t>
            </a:r>
            <a:r>
              <a:rPr lang="en-US" dirty="0"/>
              <a:t> </a:t>
            </a:r>
            <a:r>
              <a:rPr lang="en-US" dirty="0" err="1"/>
              <a:t>müssen</a:t>
            </a:r>
            <a:r>
              <a:rPr lang="en-US" dirty="0"/>
              <a:t>, was die </a:t>
            </a:r>
            <a:r>
              <a:rPr lang="en-US" dirty="0" err="1"/>
              <a:t>Rechnung</a:t>
            </a:r>
            <a:r>
              <a:rPr lang="en-US" dirty="0"/>
              <a:t> </a:t>
            </a:r>
            <a:r>
              <a:rPr lang="en-US" dirty="0" err="1"/>
              <a:t>genau</a:t>
            </a:r>
            <a:r>
              <a:rPr lang="en-US" dirty="0"/>
              <a:t> </a:t>
            </a:r>
            <a:r>
              <a:rPr lang="en-US" dirty="0" err="1"/>
              <a:t>bedeutet</a:t>
            </a:r>
            <a:r>
              <a:rPr lang="en-US" dirty="0"/>
              <a:t>, </a:t>
            </a:r>
            <a:r>
              <a:rPr lang="en-US" dirty="0" err="1"/>
              <a:t>dann</a:t>
            </a:r>
            <a:r>
              <a:rPr lang="en-US" dirty="0"/>
              <a:t> </a:t>
            </a:r>
            <a:r>
              <a:rPr lang="en-US" dirty="0" err="1"/>
              <a:t>scheitern</a:t>
            </a:r>
            <a:r>
              <a:rPr lang="en-US" dirty="0"/>
              <a:t> </a:t>
            </a:r>
            <a:r>
              <a:rPr lang="en-US" dirty="0" err="1"/>
              <a:t>sie</a:t>
            </a:r>
            <a:r>
              <a:rPr lang="en-US" dirty="0"/>
              <a:t>.</a:t>
            </a:r>
          </a:p>
          <a:p>
            <a:endParaRPr lang="en-US" dirty="0"/>
          </a:p>
          <a:p>
            <a:r>
              <a:rPr lang="en-US" dirty="0" err="1"/>
              <a:t>Schauen</a:t>
            </a:r>
            <a:r>
              <a:rPr lang="en-US" dirty="0"/>
              <a:t> </a:t>
            </a:r>
            <a:r>
              <a:rPr lang="en-US" dirty="0" err="1"/>
              <a:t>wir</a:t>
            </a:r>
            <a:r>
              <a:rPr lang="en-US" dirty="0"/>
              <a:t> </a:t>
            </a:r>
            <a:r>
              <a:rPr lang="en-US" dirty="0" err="1"/>
              <a:t>uns</a:t>
            </a:r>
            <a:r>
              <a:rPr lang="en-US" dirty="0"/>
              <a:t> also </a:t>
            </a:r>
            <a:r>
              <a:rPr lang="en-US" dirty="0" err="1"/>
              <a:t>entsprechende</a:t>
            </a:r>
            <a:r>
              <a:rPr lang="en-US" dirty="0"/>
              <a:t> </a:t>
            </a:r>
            <a:r>
              <a:rPr lang="en-US" dirty="0" err="1"/>
              <a:t>Beispiele</a:t>
            </a:r>
            <a:r>
              <a:rPr lang="en-US" dirty="0"/>
              <a:t> von </a:t>
            </a:r>
            <a:r>
              <a:rPr lang="en-US" dirty="0" err="1"/>
              <a:t>Kindern</a:t>
            </a:r>
            <a:r>
              <a:rPr lang="en-US" dirty="0"/>
              <a:t> an:</a:t>
            </a:r>
          </a:p>
          <a:p>
            <a:endParaRPr lang="en-US" dirty="0"/>
          </a:p>
          <a:p>
            <a:r>
              <a:rPr lang="de-DE" dirty="0"/>
              <a:t>Tanya aus der 3. Klasse erklärt den Ausdruck „zwei mal fünf Eier im Karton“ so: „Hier des als erstes rechnen“. Dabei kreist sie zwei übereinander liegende Eier ein. Danach sagt sie: „also das sind zwei - mal 1,2,3,4,5. Zwei mal fünf.“ Und zeigt dabei auf die fünf Eier der ersten Reihe. </a:t>
            </a:r>
          </a:p>
          <a:p>
            <a:r>
              <a:rPr lang="de-DE" dirty="0"/>
              <a:t>Tanya hat zwar das Bild vom Eierkarton korrekt zur Aufgabe 2 mal 5 zugeordnet. Doch sie hat nicht die multiplikative Struktur expliziert. </a:t>
            </a:r>
          </a:p>
          <a:p>
            <a:r>
              <a:rPr lang="de-DE" dirty="0"/>
              <a:t>Die zwei Fünfer-Bündel werden also nicht explizit identifiziert oder sprachlich adressiert. </a:t>
            </a:r>
          </a:p>
          <a:p>
            <a:r>
              <a:rPr lang="de-DE" dirty="0"/>
              <a:t>Die Interpretation daraus: Vermutlich hat sie das Prinzip des Bündelns noch nicht verstanden.</a:t>
            </a:r>
          </a:p>
          <a:p>
            <a:endParaRPr lang="en-US" dirty="0"/>
          </a:p>
        </p:txBody>
      </p:sp>
      <p:sp>
        <p:nvSpPr>
          <p:cNvPr id="4" name="Slide Number Placeholder 3">
            <a:extLst>
              <a:ext uri="{FF2B5EF4-FFF2-40B4-BE49-F238E27FC236}">
                <a16:creationId xmlns:a16="http://schemas.microsoft.com/office/drawing/2014/main" id="{9F2CE012-67C3-9B58-BBF5-2E0E1C93438D}"/>
              </a:ext>
            </a:extLst>
          </p:cNvPr>
          <p:cNvSpPr>
            <a:spLocks noGrp="1"/>
          </p:cNvSpPr>
          <p:nvPr>
            <p:ph type="sldNum" sz="quarter" idx="10"/>
          </p:nvPr>
        </p:nvSpPr>
        <p:spPr/>
        <p:txBody>
          <a:bodyPr lIns="108210" tIns="54105" rIns="108210" bIns="54105"/>
          <a:lstStyle/>
          <a:p>
            <a:fld id="{F7021451-1387-4CA6-816F-3879F97B5CBC}" type="slidenum">
              <a:rPr lang="en-US"/>
              <a:t>8</a:t>
            </a:fld>
            <a:endParaRPr lang="en-US"/>
          </a:p>
        </p:txBody>
      </p:sp>
    </p:spTree>
    <p:extLst>
      <p:ext uri="{BB962C8B-B14F-4D97-AF65-F5344CB8AC3E}">
        <p14:creationId xmlns:p14="http://schemas.microsoft.com/office/powerpoint/2010/main" val="2281730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01F33-CF5E-336B-399F-E0564861E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AC35F-0271-FC7E-904D-90FDF0256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E31D6-7784-87B6-2E70-17A3DA2204F2}"/>
              </a:ext>
            </a:extLst>
          </p:cNvPr>
          <p:cNvSpPr>
            <a:spLocks noGrp="1"/>
          </p:cNvSpPr>
          <p:nvPr>
            <p:ph type="body" idx="1"/>
          </p:nvPr>
        </p:nvSpPr>
        <p:spPr/>
        <p:txBody>
          <a:bodyPr lIns="108210" tIns="54105" rIns="108210" bIns="54105"/>
          <a:lstStyle/>
          <a:p>
            <a:endParaRPr lang="en-US" dirty="0"/>
          </a:p>
          <a:p>
            <a:r>
              <a:rPr lang="en-US" dirty="0"/>
              <a:t>Auch Belmin hat </a:t>
            </a:r>
            <a:r>
              <a:rPr lang="en-US" dirty="0" err="1"/>
              <a:t>vermutlich</a:t>
            </a:r>
            <a:r>
              <a:rPr lang="en-US" dirty="0"/>
              <a:t> </a:t>
            </a:r>
            <a:r>
              <a:rPr lang="en-US" dirty="0" err="1"/>
              <a:t>noch</a:t>
            </a:r>
            <a:r>
              <a:rPr lang="en-US" dirty="0"/>
              <a:t> nicht </a:t>
            </a:r>
            <a:r>
              <a:rPr lang="en-US" dirty="0" err="1"/>
              <a:t>verstanden</a:t>
            </a:r>
            <a:r>
              <a:rPr lang="en-US" dirty="0"/>
              <a:t>, </a:t>
            </a:r>
            <a:r>
              <a:rPr lang="en-US" dirty="0" err="1"/>
              <a:t>dass</a:t>
            </a:r>
            <a:r>
              <a:rPr lang="en-US" dirty="0"/>
              <a:t> </a:t>
            </a:r>
            <a:r>
              <a:rPr lang="en-US" dirty="0" err="1"/>
              <a:t>Multiplizieren</a:t>
            </a:r>
            <a:r>
              <a:rPr lang="en-US" dirty="0"/>
              <a:t> </a:t>
            </a:r>
            <a:r>
              <a:rPr lang="en-US" dirty="0" err="1"/>
              <a:t>heisst</a:t>
            </a:r>
            <a:r>
              <a:rPr lang="en-US" dirty="0"/>
              <a:t>, in </a:t>
            </a:r>
            <a:r>
              <a:rPr lang="en-US" dirty="0" err="1"/>
              <a:t>Bündeln</a:t>
            </a:r>
            <a:r>
              <a:rPr lang="en-US" dirty="0"/>
              <a:t> </a:t>
            </a:r>
            <a:r>
              <a:rPr lang="en-US" dirty="0" err="1"/>
              <a:t>zu</a:t>
            </a:r>
            <a:r>
              <a:rPr lang="en-US" dirty="0"/>
              <a:t> </a:t>
            </a:r>
            <a:r>
              <a:rPr lang="en-US" dirty="0" err="1"/>
              <a:t>zählen</a:t>
            </a:r>
            <a:r>
              <a:rPr lang="en-US" dirty="0"/>
              <a:t>. </a:t>
            </a:r>
          </a:p>
          <a:p>
            <a:r>
              <a:rPr lang="en-US" dirty="0"/>
              <a:t>Denn Belmin (6. Klasse) </a:t>
            </a:r>
            <a:r>
              <a:rPr lang="en-US" dirty="0" err="1"/>
              <a:t>begründet</a:t>
            </a:r>
            <a:r>
              <a:rPr lang="en-US" dirty="0"/>
              <a:t>, </a:t>
            </a:r>
            <a:r>
              <a:rPr lang="en-US" dirty="0" err="1"/>
              <a:t>warum</a:t>
            </a:r>
            <a:r>
              <a:rPr lang="en-US" dirty="0"/>
              <a:t> </a:t>
            </a:r>
            <a:r>
              <a:rPr lang="en-US" dirty="0" err="1"/>
              <a:t>aus</a:t>
            </a:r>
            <a:r>
              <a:rPr lang="en-US" dirty="0"/>
              <a:t> seiner Sicht das Haken-Bild </a:t>
            </a:r>
            <a:r>
              <a:rPr lang="en-US" dirty="0" err="1"/>
              <a:t>zur</a:t>
            </a:r>
            <a:r>
              <a:rPr lang="en-US" dirty="0"/>
              <a:t> Aufgabe 3 · 4 = 12 </a:t>
            </a:r>
            <a:r>
              <a:rPr lang="en-US" dirty="0" err="1"/>
              <a:t>passt</a:t>
            </a:r>
            <a:r>
              <a:rPr lang="en-US" dirty="0"/>
              <a:t> </a:t>
            </a:r>
            <a:r>
              <a:rPr lang="en-US" dirty="0" err="1"/>
              <a:t>folgendermassen</a:t>
            </a:r>
            <a:r>
              <a:rPr lang="en-US" dirty="0"/>
              <a:t>: </a:t>
            </a:r>
          </a:p>
          <a:p>
            <a:r>
              <a:rPr lang="en-US" dirty="0"/>
              <a:t>„Das </a:t>
            </a:r>
            <a:r>
              <a:rPr lang="en-US" dirty="0" err="1"/>
              <a:t>passt</a:t>
            </a:r>
            <a:r>
              <a:rPr lang="en-US" dirty="0"/>
              <a:t>, </a:t>
            </a:r>
            <a:r>
              <a:rPr lang="en-US" dirty="0" err="1"/>
              <a:t>weil</a:t>
            </a:r>
            <a:r>
              <a:rPr lang="en-US" dirty="0"/>
              <a:t> […] </a:t>
            </a:r>
            <a:r>
              <a:rPr lang="en-US" dirty="0" err="1"/>
              <a:t>drei</a:t>
            </a:r>
            <a:r>
              <a:rPr lang="en-US" dirty="0"/>
              <a:t>, die </a:t>
            </a:r>
            <a:r>
              <a:rPr lang="en-US" dirty="0" err="1"/>
              <a:t>nach</a:t>
            </a:r>
            <a:r>
              <a:rPr lang="en-US" dirty="0"/>
              <a:t> </a:t>
            </a:r>
            <a:r>
              <a:rPr lang="en-US" dirty="0" err="1"/>
              <a:t>oben</a:t>
            </a:r>
            <a:r>
              <a:rPr lang="en-US" dirty="0"/>
              <a:t> </a:t>
            </a:r>
            <a:r>
              <a:rPr lang="en-US" dirty="0" err="1"/>
              <a:t>gehen</a:t>
            </a:r>
            <a:r>
              <a:rPr lang="en-US" dirty="0"/>
              <a:t> und vier, die also </a:t>
            </a:r>
            <a:r>
              <a:rPr lang="en-US" dirty="0" err="1"/>
              <a:t>seitlich</a:t>
            </a:r>
            <a:r>
              <a:rPr lang="en-US" dirty="0"/>
              <a:t> </a:t>
            </a:r>
            <a:r>
              <a:rPr lang="en-US" dirty="0" err="1"/>
              <a:t>gehen</a:t>
            </a:r>
            <a:r>
              <a:rPr lang="en-US" dirty="0"/>
              <a:t> </a:t>
            </a:r>
            <a:r>
              <a:rPr lang="en-US" dirty="0" err="1"/>
              <a:t>nach</a:t>
            </a:r>
            <a:r>
              <a:rPr lang="en-US" dirty="0"/>
              <a:t> </a:t>
            </a:r>
            <a:r>
              <a:rPr lang="en-US" dirty="0" err="1"/>
              <a:t>rechts</a:t>
            </a:r>
            <a:r>
              <a:rPr lang="en-US" dirty="0"/>
              <a:t>.“</a:t>
            </a:r>
          </a:p>
          <a:p>
            <a:endParaRPr lang="en-US" dirty="0"/>
          </a:p>
          <a:p>
            <a:r>
              <a:rPr lang="en-US" dirty="0"/>
              <a:t>Belmin </a:t>
            </a:r>
            <a:r>
              <a:rPr lang="en-US" dirty="0" err="1"/>
              <a:t>thematisiert</a:t>
            </a:r>
            <a:r>
              <a:rPr lang="en-US" dirty="0"/>
              <a:t> also </a:t>
            </a:r>
            <a:r>
              <a:rPr lang="en-US" dirty="0" err="1"/>
              <a:t>nur</a:t>
            </a:r>
            <a:r>
              <a:rPr lang="en-US" dirty="0"/>
              <a:t> die </a:t>
            </a:r>
            <a:r>
              <a:rPr lang="en-US" dirty="0" err="1"/>
              <a:t>Ränder</a:t>
            </a:r>
            <a:r>
              <a:rPr lang="en-US" dirty="0"/>
              <a:t>, </a:t>
            </a:r>
            <a:r>
              <a:rPr lang="en-US" dirty="0" err="1"/>
              <a:t>ihm</a:t>
            </a:r>
            <a:r>
              <a:rPr lang="en-US" dirty="0"/>
              <a:t> </a:t>
            </a:r>
            <a:r>
              <a:rPr lang="en-US" dirty="0" err="1"/>
              <a:t>scheint</a:t>
            </a:r>
            <a:r>
              <a:rPr lang="en-US" dirty="0"/>
              <a:t> nicht </a:t>
            </a:r>
            <a:r>
              <a:rPr lang="en-US" dirty="0" err="1"/>
              <a:t>aufzufallen</a:t>
            </a:r>
            <a:r>
              <a:rPr lang="en-US" dirty="0"/>
              <a:t>, </a:t>
            </a:r>
            <a:r>
              <a:rPr lang="en-US" dirty="0" err="1"/>
              <a:t>dass</a:t>
            </a:r>
            <a:r>
              <a:rPr lang="en-US" dirty="0"/>
              <a:t> der Haken ja gar </a:t>
            </a:r>
            <a:r>
              <a:rPr lang="en-US" dirty="0" err="1"/>
              <a:t>keine</a:t>
            </a:r>
            <a:r>
              <a:rPr lang="en-US" dirty="0"/>
              <a:t> 12 </a:t>
            </a:r>
            <a:r>
              <a:rPr lang="en-US" dirty="0" err="1"/>
              <a:t>Punkte</a:t>
            </a:r>
            <a:r>
              <a:rPr lang="en-US" dirty="0"/>
              <a:t> </a:t>
            </a:r>
            <a:r>
              <a:rPr lang="en-US" dirty="0" err="1"/>
              <a:t>enthält</a:t>
            </a:r>
            <a:r>
              <a:rPr lang="en-US" dirty="0"/>
              <a:t>. Eine </a:t>
            </a:r>
            <a:r>
              <a:rPr lang="en-US" dirty="0" err="1"/>
              <a:t>multiplikative</a:t>
            </a:r>
            <a:r>
              <a:rPr lang="en-US" dirty="0"/>
              <a:t> </a:t>
            </a:r>
            <a:r>
              <a:rPr lang="en-US" dirty="0" err="1"/>
              <a:t>Struktur</a:t>
            </a:r>
            <a:r>
              <a:rPr lang="en-US" dirty="0"/>
              <a:t>, die das </a:t>
            </a:r>
            <a:r>
              <a:rPr lang="en-US" dirty="0" err="1"/>
              <a:t>Bündeln</a:t>
            </a:r>
            <a:r>
              <a:rPr lang="en-US" dirty="0"/>
              <a:t> </a:t>
            </a:r>
            <a:r>
              <a:rPr lang="en-US" dirty="0" err="1"/>
              <a:t>beinhaltet</a:t>
            </a:r>
            <a:r>
              <a:rPr lang="en-US" dirty="0"/>
              <a:t>, </a:t>
            </a:r>
            <a:r>
              <a:rPr lang="en-US" dirty="0" err="1"/>
              <a:t>wird</a:t>
            </a:r>
            <a:r>
              <a:rPr lang="en-US" dirty="0"/>
              <a:t> nicht </a:t>
            </a:r>
            <a:r>
              <a:rPr lang="en-US" dirty="0" err="1"/>
              <a:t>erklärt</a:t>
            </a:r>
            <a:r>
              <a:rPr lang="en-US" dirty="0"/>
              <a:t>.</a:t>
            </a:r>
          </a:p>
        </p:txBody>
      </p:sp>
      <p:sp>
        <p:nvSpPr>
          <p:cNvPr id="4" name="Slide Number Placeholder 3">
            <a:extLst>
              <a:ext uri="{FF2B5EF4-FFF2-40B4-BE49-F238E27FC236}">
                <a16:creationId xmlns:a16="http://schemas.microsoft.com/office/drawing/2014/main" id="{89F92AA1-BF64-C041-3D4F-41979DACC98B}"/>
              </a:ext>
            </a:extLst>
          </p:cNvPr>
          <p:cNvSpPr>
            <a:spLocks noGrp="1"/>
          </p:cNvSpPr>
          <p:nvPr>
            <p:ph type="sldNum" sz="quarter" idx="10"/>
          </p:nvPr>
        </p:nvSpPr>
        <p:spPr/>
        <p:txBody>
          <a:bodyPr lIns="108210" tIns="54105" rIns="108210" bIns="54105"/>
          <a:lstStyle/>
          <a:p>
            <a:fld id="{F7021451-1387-4CA6-816F-3879F97B5CBC}" type="slidenum">
              <a:rPr lang="en-US"/>
              <a:t>9</a:t>
            </a:fld>
            <a:endParaRPr lang="en-US"/>
          </a:p>
        </p:txBody>
      </p:sp>
    </p:spTree>
    <p:extLst>
      <p:ext uri="{BB962C8B-B14F-4D97-AF65-F5344CB8AC3E}">
        <p14:creationId xmlns:p14="http://schemas.microsoft.com/office/powerpoint/2010/main" val="1396596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Doch</a:t>
            </a:r>
            <a:r>
              <a:rPr lang="en-US" dirty="0"/>
              <a:t> </a:t>
            </a:r>
            <a:r>
              <a:rPr lang="en-US" dirty="0" err="1"/>
              <a:t>wie</a:t>
            </a:r>
            <a:r>
              <a:rPr lang="en-US" dirty="0"/>
              <a:t> </a:t>
            </a:r>
            <a:r>
              <a:rPr lang="en-US" dirty="0" err="1"/>
              <a:t>hilft</a:t>
            </a:r>
            <a:r>
              <a:rPr lang="en-US" dirty="0"/>
              <a:t> man nun </a:t>
            </a:r>
            <a:r>
              <a:rPr lang="en-US" dirty="0" err="1"/>
              <a:t>Kindern</a:t>
            </a:r>
            <a:r>
              <a:rPr lang="en-US" dirty="0"/>
              <a:t>, </a:t>
            </a:r>
            <a:r>
              <a:rPr lang="en-US" dirty="0" err="1"/>
              <a:t>damit</a:t>
            </a:r>
            <a:r>
              <a:rPr lang="en-US" dirty="0"/>
              <a:t> </a:t>
            </a:r>
            <a:r>
              <a:rPr lang="en-US" dirty="0" err="1"/>
              <a:t>sie</a:t>
            </a:r>
            <a:r>
              <a:rPr lang="en-US" dirty="0"/>
              <a:t> so </a:t>
            </a:r>
            <a:r>
              <a:rPr lang="en-US" dirty="0" err="1"/>
              <a:t>zentrale</a:t>
            </a:r>
            <a:r>
              <a:rPr lang="en-US" dirty="0"/>
              <a:t> </a:t>
            </a:r>
            <a:r>
              <a:rPr lang="en-US" dirty="0" err="1"/>
              <a:t>Aspekte</a:t>
            </a:r>
            <a:r>
              <a:rPr lang="en-US" dirty="0"/>
              <a:t> verstehen? Wie </a:t>
            </a:r>
            <a:r>
              <a:rPr lang="en-US" dirty="0" err="1"/>
              <a:t>sieht</a:t>
            </a:r>
            <a:r>
              <a:rPr lang="en-US" dirty="0"/>
              <a:t> </a:t>
            </a:r>
            <a:r>
              <a:rPr lang="en-US" dirty="0" err="1"/>
              <a:t>guter</a:t>
            </a:r>
            <a:r>
              <a:rPr lang="en-US" dirty="0"/>
              <a:t> </a:t>
            </a:r>
            <a:r>
              <a:rPr lang="en-US" dirty="0" err="1"/>
              <a:t>Unterricht</a:t>
            </a:r>
            <a:r>
              <a:rPr lang="en-US" dirty="0"/>
              <a:t> </a:t>
            </a:r>
            <a:r>
              <a:rPr lang="en-US" dirty="0" err="1"/>
              <a:t>dazu</a:t>
            </a:r>
            <a:r>
              <a:rPr lang="en-US" dirty="0"/>
              <a:t> also </a:t>
            </a:r>
            <a:r>
              <a:rPr lang="en-US" dirty="0" err="1"/>
              <a:t>aus</a:t>
            </a:r>
            <a:r>
              <a:rPr lang="en-US" dirty="0"/>
              <a:t>? </a:t>
            </a:r>
          </a:p>
          <a:p>
            <a:endParaRPr lang="de-CH" dirty="0"/>
          </a:p>
        </p:txBody>
      </p:sp>
    </p:spTree>
    <p:extLst>
      <p:ext uri="{BB962C8B-B14F-4D97-AF65-F5344CB8AC3E}">
        <p14:creationId xmlns:p14="http://schemas.microsoft.com/office/powerpoint/2010/main" val="1315076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8210" tIns="54105" rIns="108210" bIns="54105"/>
          <a:lstStyle/>
          <a:p>
            <a:endParaRPr lang="en-US" dirty="0"/>
          </a:p>
          <a:p>
            <a:r>
              <a:rPr lang="en-US" dirty="0"/>
              <a:t>Prediger nennt vier </a:t>
            </a:r>
            <a:r>
              <a:rPr lang="en-US" dirty="0" err="1"/>
              <a:t>Prinzipien</a:t>
            </a:r>
            <a:r>
              <a:rPr lang="en-US" dirty="0"/>
              <a:t> </a:t>
            </a:r>
            <a:r>
              <a:rPr lang="en-US" dirty="0" err="1"/>
              <a:t>eines</a:t>
            </a:r>
            <a:r>
              <a:rPr lang="en-US" dirty="0"/>
              <a:t> </a:t>
            </a:r>
            <a:r>
              <a:rPr lang="en-US" dirty="0" err="1"/>
              <a:t>sprachbildenden</a:t>
            </a:r>
            <a:r>
              <a:rPr lang="en-US" dirty="0"/>
              <a:t> </a:t>
            </a:r>
            <a:r>
              <a:rPr lang="en-US" dirty="0" err="1"/>
              <a:t>Matheunterrichts</a:t>
            </a:r>
            <a:r>
              <a:rPr lang="en-US" dirty="0"/>
              <a:t>:  </a:t>
            </a:r>
          </a:p>
          <a:p>
            <a:pPr marL="171450" indent="-171450">
              <a:buFont typeface="Arial" panose="020B0604020202020204" pitchFamily="34" charset="0"/>
              <a:buChar char="•"/>
            </a:pPr>
            <a:r>
              <a:rPr lang="en-US" dirty="0" err="1"/>
              <a:t>Erstens</a:t>
            </a:r>
            <a:r>
              <a:rPr lang="en-US" dirty="0"/>
              <a:t> </a:t>
            </a:r>
            <a:r>
              <a:rPr lang="en-US" dirty="0" err="1"/>
              <a:t>Verstehensorientierung</a:t>
            </a:r>
            <a:r>
              <a:rPr lang="en-US" dirty="0"/>
              <a:t>: </a:t>
            </a:r>
            <a:r>
              <a:rPr lang="en-US" dirty="0" err="1"/>
              <a:t>Zentrale</a:t>
            </a:r>
            <a:r>
              <a:rPr lang="en-US" dirty="0"/>
              <a:t> Verstehenselemente </a:t>
            </a:r>
            <a:r>
              <a:rPr lang="en-US" dirty="0" err="1"/>
              <a:t>wie</a:t>
            </a:r>
            <a:r>
              <a:rPr lang="en-US" dirty="0"/>
              <a:t> </a:t>
            </a:r>
            <a:r>
              <a:rPr lang="en-US" dirty="0" err="1"/>
              <a:t>eben</a:t>
            </a:r>
            <a:r>
              <a:rPr lang="en-US" dirty="0"/>
              <a:t> das ‘</a:t>
            </a:r>
            <a:r>
              <a:rPr lang="en-US" dirty="0" err="1"/>
              <a:t>Zählen</a:t>
            </a:r>
            <a:r>
              <a:rPr lang="en-US" dirty="0"/>
              <a:t> in </a:t>
            </a:r>
            <a:r>
              <a:rPr lang="en-US" dirty="0" err="1"/>
              <a:t>Bündeln</a:t>
            </a:r>
            <a:r>
              <a:rPr lang="en-US" dirty="0"/>
              <a:t>’ </a:t>
            </a:r>
            <a:r>
              <a:rPr lang="en-US" dirty="0" err="1"/>
              <a:t>müssen</a:t>
            </a:r>
            <a:r>
              <a:rPr lang="en-US" dirty="0"/>
              <a:t> </a:t>
            </a:r>
            <a:r>
              <a:rPr lang="en-US" dirty="0" err="1"/>
              <a:t>explizit</a:t>
            </a:r>
            <a:r>
              <a:rPr lang="en-US" dirty="0"/>
              <a:t> </a:t>
            </a:r>
            <a:r>
              <a:rPr lang="en-US" dirty="0" err="1"/>
              <a:t>thematisiert</a:t>
            </a:r>
            <a:r>
              <a:rPr lang="en-US" dirty="0"/>
              <a:t> </a:t>
            </a:r>
            <a:r>
              <a:rPr lang="en-US" dirty="0" err="1"/>
              <a:t>werden</a:t>
            </a:r>
            <a:r>
              <a:rPr lang="en-US" dirty="0"/>
              <a:t>.</a:t>
            </a:r>
          </a:p>
          <a:p>
            <a:pPr marL="171450" indent="-171450">
              <a:buFont typeface="Arial" panose="020B0604020202020204" pitchFamily="34" charset="0"/>
              <a:buChar char="•"/>
            </a:pPr>
            <a:r>
              <a:rPr lang="en-US" dirty="0" err="1"/>
              <a:t>Zweitens</a:t>
            </a:r>
            <a:r>
              <a:rPr lang="en-US" dirty="0"/>
              <a:t> Darstellungsvernetzung: gegenständliche, graphische, symbolische und sprachliche </a:t>
            </a:r>
            <a:r>
              <a:rPr lang="en-US" dirty="0" err="1"/>
              <a:t>Darstellungen</a:t>
            </a:r>
            <a:r>
              <a:rPr lang="en-US" dirty="0"/>
              <a:t> </a:t>
            </a:r>
            <a:r>
              <a:rPr lang="en-US" dirty="0" err="1"/>
              <a:t>sollen</a:t>
            </a:r>
            <a:r>
              <a:rPr lang="en-US" dirty="0"/>
              <a:t> immer </a:t>
            </a:r>
            <a:r>
              <a:rPr lang="en-US" dirty="0" err="1"/>
              <a:t>wieder</a:t>
            </a:r>
            <a:r>
              <a:rPr lang="en-US" dirty="0"/>
              <a:t> </a:t>
            </a:r>
            <a:r>
              <a:rPr lang="en-US" dirty="0" err="1"/>
              <a:t>verknüpft</a:t>
            </a:r>
            <a:r>
              <a:rPr lang="en-US" dirty="0"/>
              <a:t> </a:t>
            </a:r>
            <a:r>
              <a:rPr lang="en-US" dirty="0" err="1"/>
              <a:t>werden</a:t>
            </a:r>
            <a:r>
              <a:rPr lang="en-US" dirty="0"/>
              <a:t>. Das muss </a:t>
            </a:r>
            <a:r>
              <a:rPr lang="en-US" dirty="0" err="1"/>
              <a:t>regelmässig</a:t>
            </a:r>
            <a:r>
              <a:rPr lang="en-US" dirty="0"/>
              <a:t> und </a:t>
            </a:r>
            <a:r>
              <a:rPr lang="en-US" dirty="0" err="1"/>
              <a:t>nachhaltig</a:t>
            </a:r>
            <a:r>
              <a:rPr lang="en-US" dirty="0"/>
              <a:t> </a:t>
            </a:r>
            <a:r>
              <a:rPr lang="en-US" dirty="0" err="1"/>
              <a:t>praktiziert</a:t>
            </a:r>
            <a:r>
              <a:rPr lang="en-US" dirty="0"/>
              <a:t> </a:t>
            </a:r>
            <a:r>
              <a:rPr lang="en-US" dirty="0" err="1"/>
              <a:t>werden</a:t>
            </a:r>
            <a:r>
              <a:rPr lang="en-US" dirty="0"/>
              <a:t>, </a:t>
            </a:r>
            <a:r>
              <a:rPr lang="en-US" dirty="0" err="1"/>
              <a:t>denn</a:t>
            </a:r>
            <a:r>
              <a:rPr lang="en-US" dirty="0"/>
              <a:t> gerade schwächere Kinder </a:t>
            </a:r>
            <a:r>
              <a:rPr lang="en-US" dirty="0" err="1"/>
              <a:t>brauchen</a:t>
            </a:r>
            <a:r>
              <a:rPr lang="en-US" dirty="0"/>
              <a:t> </a:t>
            </a:r>
            <a:r>
              <a:rPr lang="en-US" dirty="0" err="1"/>
              <a:t>länger</a:t>
            </a:r>
            <a:r>
              <a:rPr lang="en-US" dirty="0"/>
              <a:t> um </a:t>
            </a:r>
            <a:r>
              <a:rPr lang="en-US" dirty="0" err="1"/>
              <a:t>zu</a:t>
            </a:r>
            <a:r>
              <a:rPr lang="en-US" dirty="0"/>
              <a:t> </a:t>
            </a:r>
            <a:r>
              <a:rPr lang="en-US" dirty="0" err="1"/>
              <a:t>erkennen</a:t>
            </a:r>
            <a:r>
              <a:rPr lang="en-US" dirty="0"/>
              <a:t>, </a:t>
            </a:r>
            <a:r>
              <a:rPr lang="en-US" dirty="0" err="1"/>
              <a:t>wie</a:t>
            </a:r>
            <a:r>
              <a:rPr lang="en-US" dirty="0"/>
              <a:t> die </a:t>
            </a:r>
            <a:r>
              <a:rPr lang="en-US" dirty="0" err="1"/>
              <a:t>verschiedenen</a:t>
            </a:r>
            <a:r>
              <a:rPr lang="en-US" dirty="0"/>
              <a:t> </a:t>
            </a:r>
            <a:r>
              <a:rPr lang="en-US" dirty="0" err="1"/>
              <a:t>Darstellungen</a:t>
            </a:r>
            <a:r>
              <a:rPr lang="en-US" dirty="0"/>
              <a:t> zusammenpassen. </a:t>
            </a:r>
          </a:p>
          <a:p>
            <a:pPr marL="171450" indent="-171450">
              <a:buFont typeface="Arial" panose="020B0604020202020204" pitchFamily="34" charset="0"/>
              <a:buChar char="•"/>
            </a:pPr>
            <a:r>
              <a:rPr lang="en-US" dirty="0" err="1"/>
              <a:t>Drittens</a:t>
            </a:r>
            <a:r>
              <a:rPr lang="en-US" dirty="0"/>
              <a:t> Kommunikationsförderung: Es </a:t>
            </a:r>
            <a:r>
              <a:rPr lang="en-US" dirty="0" err="1"/>
              <a:t>ist</a:t>
            </a:r>
            <a:r>
              <a:rPr lang="en-US" dirty="0"/>
              <a:t> </a:t>
            </a:r>
            <a:r>
              <a:rPr lang="en-US" dirty="0" err="1"/>
              <a:t>wichtig</a:t>
            </a:r>
            <a:r>
              <a:rPr lang="en-US" dirty="0"/>
              <a:t>, </a:t>
            </a:r>
            <a:r>
              <a:rPr lang="en-US" dirty="0" err="1"/>
              <a:t>dass</a:t>
            </a:r>
            <a:r>
              <a:rPr lang="en-US" dirty="0"/>
              <a:t> die Kinder die </a:t>
            </a:r>
            <a:r>
              <a:rPr lang="en-US" dirty="0" err="1"/>
              <a:t>Bedeutung</a:t>
            </a:r>
            <a:r>
              <a:rPr lang="en-US" dirty="0"/>
              <a:t> </a:t>
            </a:r>
            <a:r>
              <a:rPr lang="en-US" dirty="0" err="1"/>
              <a:t>erklären</a:t>
            </a:r>
            <a:r>
              <a:rPr lang="en-US" dirty="0"/>
              <a:t>. Sie </a:t>
            </a:r>
            <a:r>
              <a:rPr lang="en-US" dirty="0" err="1"/>
              <a:t>sollen</a:t>
            </a:r>
            <a:r>
              <a:rPr lang="en-US" dirty="0"/>
              <a:t> nicht </a:t>
            </a:r>
            <a:r>
              <a:rPr lang="en-US" dirty="0" err="1"/>
              <a:t>bloss</a:t>
            </a:r>
            <a:r>
              <a:rPr lang="en-US" dirty="0"/>
              <a:t> </a:t>
            </a:r>
            <a:r>
              <a:rPr lang="en-US" dirty="0" err="1"/>
              <a:t>Rechenwege</a:t>
            </a:r>
            <a:r>
              <a:rPr lang="en-US" dirty="0"/>
              <a:t> nacherzählen. </a:t>
            </a:r>
          </a:p>
          <a:p>
            <a:pPr marL="171450" indent="-171450">
              <a:buFont typeface="Arial" panose="020B0604020202020204" pitchFamily="34" charset="0"/>
              <a:buChar char="•"/>
            </a:pPr>
            <a:r>
              <a:rPr lang="en-US" dirty="0"/>
              <a:t>Und viertens Scaffolding: die relevanten </a:t>
            </a:r>
            <a:r>
              <a:rPr lang="en-US" dirty="0" err="1"/>
              <a:t>Sprachmittel</a:t>
            </a:r>
            <a:r>
              <a:rPr lang="en-US" dirty="0"/>
              <a:t> </a:t>
            </a:r>
            <a:r>
              <a:rPr lang="en-US" dirty="0" err="1"/>
              <a:t>sollen</a:t>
            </a:r>
            <a:r>
              <a:rPr lang="en-US" dirty="0"/>
              <a:t> Schritt für Schritt </a:t>
            </a:r>
            <a:r>
              <a:rPr lang="en-US" dirty="0" err="1"/>
              <a:t>aufgebaut</a:t>
            </a:r>
            <a:r>
              <a:rPr lang="en-US" dirty="0"/>
              <a:t> </a:t>
            </a:r>
            <a:r>
              <a:rPr lang="en-US" dirty="0" err="1"/>
              <a:t>werden</a:t>
            </a:r>
            <a:r>
              <a:rPr lang="en-US" dirty="0"/>
              <a:t> - von der </a:t>
            </a:r>
            <a:r>
              <a:rPr lang="en-US" dirty="0" err="1"/>
              <a:t>Alltagssprache</a:t>
            </a:r>
            <a:r>
              <a:rPr lang="en-US" dirty="0"/>
              <a:t> </a:t>
            </a:r>
            <a:r>
              <a:rPr lang="en-US" dirty="0" err="1"/>
              <a:t>über</a:t>
            </a:r>
            <a:r>
              <a:rPr lang="en-US" dirty="0"/>
              <a:t> die  </a:t>
            </a:r>
            <a:r>
              <a:rPr lang="en-US" dirty="0" err="1"/>
              <a:t>bedeutungsbezogene</a:t>
            </a:r>
            <a:r>
              <a:rPr lang="en-US" dirty="0"/>
              <a:t> </a:t>
            </a:r>
            <a:r>
              <a:rPr lang="en-US" dirty="0" err="1"/>
              <a:t>Sprache</a:t>
            </a:r>
            <a:r>
              <a:rPr lang="en-US" dirty="0"/>
              <a:t> bis </a:t>
            </a:r>
            <a:r>
              <a:rPr lang="en-US" dirty="0" err="1"/>
              <a:t>hin</a:t>
            </a:r>
            <a:r>
              <a:rPr lang="en-US" dirty="0"/>
              <a:t> </a:t>
            </a:r>
            <a:r>
              <a:rPr lang="en-US" dirty="0" err="1"/>
              <a:t>zu</a:t>
            </a:r>
            <a:r>
              <a:rPr lang="en-US" dirty="0"/>
              <a:t> formalen Ausdrücken. Für Brüche, Prozente und Funktionen ist die Wirksamkeit dieser Prinzipien bereits empirisch </a:t>
            </a:r>
            <a:r>
              <a:rPr lang="en-US" dirty="0" err="1"/>
              <a:t>belegt</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err="1"/>
              <a:t>Schauen</a:t>
            </a:r>
            <a:r>
              <a:rPr lang="en-US" dirty="0"/>
              <a:t> </a:t>
            </a:r>
            <a:r>
              <a:rPr lang="en-US" dirty="0" err="1"/>
              <a:t>wir</a:t>
            </a:r>
            <a:r>
              <a:rPr lang="en-US" dirty="0"/>
              <a:t> </a:t>
            </a:r>
            <a:r>
              <a:rPr lang="en-US" dirty="0" err="1"/>
              <a:t>uns</a:t>
            </a:r>
            <a:r>
              <a:rPr lang="en-US" dirty="0"/>
              <a:t> die vier </a:t>
            </a:r>
            <a:r>
              <a:rPr lang="en-US" dirty="0" err="1"/>
              <a:t>Prinzipien</a:t>
            </a:r>
            <a:r>
              <a:rPr lang="en-US" dirty="0"/>
              <a:t> </a:t>
            </a:r>
            <a:r>
              <a:rPr lang="en-US" dirty="0" err="1"/>
              <a:t>nachfolgend</a:t>
            </a:r>
            <a:r>
              <a:rPr lang="en-US" dirty="0"/>
              <a:t> </a:t>
            </a:r>
            <a:r>
              <a:rPr lang="en-US" dirty="0" err="1"/>
              <a:t>genauer</a:t>
            </a:r>
            <a:r>
              <a:rPr lang="en-US" dirty="0"/>
              <a:t> an.</a:t>
            </a:r>
          </a:p>
        </p:txBody>
      </p:sp>
      <p:sp>
        <p:nvSpPr>
          <p:cNvPr id="4" name="Slide Number Placeholder 3"/>
          <p:cNvSpPr>
            <a:spLocks noGrp="1"/>
          </p:cNvSpPr>
          <p:nvPr>
            <p:ph type="sldNum" sz="quarter" idx="10"/>
          </p:nvPr>
        </p:nvSpPr>
        <p:spPr/>
        <p:txBody>
          <a:bodyPr lIns="108210" tIns="54105" rIns="108210" bIns="54105"/>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CA66C-015E-E3D2-DB41-DB2D50895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40CA8-2D58-E9A0-AFB6-477ECB711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62F76-2F6C-7B56-B6D8-0C5263ED886E}"/>
              </a:ext>
            </a:extLst>
          </p:cNvPr>
          <p:cNvSpPr>
            <a:spLocks noGrp="1"/>
          </p:cNvSpPr>
          <p:nvPr>
            <p:ph type="body" idx="1"/>
          </p:nvPr>
        </p:nvSpPr>
        <p:spPr/>
        <p:txBody>
          <a:bodyPr lIns="108210" tIns="54105" rIns="108210" bIns="54105"/>
          <a:lstStyle/>
          <a:p>
            <a:r>
              <a:rPr lang="de-CH" sz="1200" kern="1200" dirty="0">
                <a:solidFill>
                  <a:schemeClr val="tx1"/>
                </a:solidFill>
                <a:effectLst/>
                <a:latin typeface="+mn-lt"/>
                <a:ea typeface="+mn-ea"/>
                <a:cs typeface="+mn-cs"/>
              </a:rPr>
              <a:t>Mathematische Schwierigkeiten können in seltenen Fällen durch physiologische Einschränkungen bedingt sein. Doch meistens sind sie auf Lücken im konzeptuellen Verständnis vorangehender Lerninhalte zurückzuführen. Das heisst, den Kindern fehlt die </a:t>
            </a:r>
            <a:r>
              <a:rPr lang="de-CH" sz="1200" kern="1200" dirty="0" err="1">
                <a:solidFill>
                  <a:schemeClr val="tx1"/>
                </a:solidFill>
                <a:effectLst/>
                <a:latin typeface="+mn-lt"/>
                <a:ea typeface="+mn-ea"/>
                <a:cs typeface="+mn-cs"/>
              </a:rPr>
              <a:t>Verstehensgrundlage</a:t>
            </a:r>
            <a:r>
              <a:rPr lang="de-CH" sz="1200" kern="1200" dirty="0">
                <a:solidFill>
                  <a:schemeClr val="tx1"/>
                </a:solidFill>
                <a:effectLst/>
                <a:latin typeface="+mn-lt"/>
                <a:ea typeface="+mn-ea"/>
                <a:cs typeface="+mn-cs"/>
              </a:rPr>
              <a:t>, sie wissen nicht, was genau die Bedeutung hinter den jeweiligen Lerninhalten ist.</a:t>
            </a:r>
          </a:p>
          <a:p>
            <a:r>
              <a:rPr lang="de-CH" sz="1200" kern="1200" dirty="0">
                <a:solidFill>
                  <a:schemeClr val="tx1"/>
                </a:solidFill>
                <a:effectLst/>
                <a:latin typeface="+mn-lt"/>
                <a:ea typeface="+mn-ea"/>
                <a:cs typeface="+mn-cs"/>
              </a:rPr>
              <a:t>Daher sind die oft auf Drill and Practice ausgerichteten Förderprogramme bei Lernschwierigkeiten hochproblematisch und wenig hilfreich für die langfristige Anschlussfähigkeit eines auf diese Art ausgebildeten Wissens.</a:t>
            </a:r>
          </a:p>
          <a:p>
            <a:r>
              <a:rPr lang="de-CH" sz="1200" kern="1200" dirty="0">
                <a:solidFill>
                  <a:schemeClr val="tx1"/>
                </a:solidFill>
                <a:effectLst/>
                <a:latin typeface="+mn-lt"/>
                <a:ea typeface="+mn-ea"/>
                <a:cs typeface="+mn-cs"/>
              </a:rPr>
              <a:t>In Bezug auf sprachliche Schwierigkeiten kommt hinzu, dass sich Beschränkungen in der Sprachkompetenz gerade auch auf den Aufbau von konzeptuellem Verständnis negativ auswirken. Daher sollten fach- und sprachintegrierte Förderungen auf die sprachliche Unterstützung des Aufbaus von konzeptuellem Verständnis fokussieren. Der Unterricht sollte also </a:t>
            </a:r>
            <a:r>
              <a:rPr lang="de-CH" sz="1200" kern="1200" dirty="0" err="1">
                <a:solidFill>
                  <a:schemeClr val="tx1"/>
                </a:solidFill>
                <a:effectLst/>
                <a:latin typeface="+mn-lt"/>
                <a:ea typeface="+mn-ea"/>
                <a:cs typeface="+mn-cs"/>
              </a:rPr>
              <a:t>verstehensorientiert</a:t>
            </a:r>
            <a:r>
              <a:rPr lang="de-CH" sz="1200" kern="1200" dirty="0">
                <a:solidFill>
                  <a:schemeClr val="tx1"/>
                </a:solidFill>
                <a:effectLst/>
                <a:latin typeface="+mn-lt"/>
                <a:ea typeface="+mn-ea"/>
                <a:cs typeface="+mn-cs"/>
              </a:rPr>
              <a:t> sein. </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Doch wie fördert man das Verstehen? Was genau muss ich als Lehrerin oder Lehrer fokussieren? </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Hinsichtlich dem Verstehen des zentralen Bündelungsprinzips bei der Multiplikation finden wir auf </a:t>
            </a:r>
            <a:r>
              <a:rPr lang="de-CH" sz="1200" kern="1200" dirty="0" err="1">
                <a:solidFill>
                  <a:schemeClr val="tx1"/>
                </a:solidFill>
                <a:effectLst/>
                <a:latin typeface="+mn-lt"/>
                <a:ea typeface="+mn-ea"/>
                <a:cs typeface="+mn-cs"/>
              </a:rPr>
              <a:t>sima.dzlm.de</a:t>
            </a:r>
            <a:r>
              <a:rPr lang="de-CH" sz="1200" kern="1200" dirty="0">
                <a:solidFill>
                  <a:schemeClr val="tx1"/>
                </a:solidFill>
                <a:effectLst/>
                <a:latin typeface="+mn-lt"/>
                <a:ea typeface="+mn-ea"/>
                <a:cs typeface="+mn-cs"/>
              </a:rPr>
              <a:t> diverse erprobte Aufgabenstellungen. Hier wird ein Beispiel zur </a:t>
            </a:r>
            <a:r>
              <a:rPr lang="de-CH" sz="1200" kern="1200" dirty="0" err="1">
                <a:solidFill>
                  <a:schemeClr val="tx1"/>
                </a:solidFill>
                <a:effectLst/>
                <a:latin typeface="+mn-lt"/>
                <a:ea typeface="+mn-ea"/>
                <a:cs typeface="+mn-cs"/>
              </a:rPr>
              <a:t>Verstehensförderung</a:t>
            </a:r>
            <a:r>
              <a:rPr lang="de-CH" sz="1200" kern="1200" dirty="0">
                <a:solidFill>
                  <a:schemeClr val="tx1"/>
                </a:solidFill>
                <a:effectLst/>
                <a:latin typeface="+mn-lt"/>
                <a:ea typeface="+mn-ea"/>
                <a:cs typeface="+mn-cs"/>
              </a:rPr>
              <a:t> daraus gezeigt. </a:t>
            </a:r>
          </a:p>
          <a:p>
            <a:r>
              <a:rPr lang="de-CH" sz="1200" kern="1200" dirty="0">
                <a:solidFill>
                  <a:schemeClr val="tx1"/>
                </a:solidFill>
                <a:effectLst/>
                <a:latin typeface="+mn-lt"/>
                <a:ea typeface="+mn-ea"/>
                <a:cs typeface="+mn-cs"/>
              </a:rPr>
              <a:t>Es finden sich auf </a:t>
            </a:r>
            <a:r>
              <a:rPr lang="de-CH" sz="1200" kern="1200" dirty="0" err="1">
                <a:solidFill>
                  <a:schemeClr val="tx1"/>
                </a:solidFill>
                <a:effectLst/>
                <a:latin typeface="+mn-lt"/>
                <a:ea typeface="+mn-ea"/>
                <a:cs typeface="+mn-cs"/>
              </a:rPr>
              <a:t>sima.dzlm</a:t>
            </a:r>
            <a:r>
              <a:rPr lang="de-CH" sz="1200" kern="1200" dirty="0">
                <a:solidFill>
                  <a:schemeClr val="tx1"/>
                </a:solidFill>
                <a:effectLst/>
                <a:latin typeface="+mn-lt"/>
                <a:ea typeface="+mn-ea"/>
                <a:cs typeface="+mn-cs"/>
              </a:rPr>
              <a:t> auch etliche andere Angebote zum Fachbereich Mathematik. </a:t>
            </a: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17B5299-88F9-54F4-EE49-93B5736E4136}"/>
              </a:ext>
            </a:extLst>
          </p:cNvPr>
          <p:cNvSpPr>
            <a:spLocks noGrp="1"/>
          </p:cNvSpPr>
          <p:nvPr>
            <p:ph type="sldNum" sz="quarter" idx="10"/>
          </p:nvPr>
        </p:nvSpPr>
        <p:spPr/>
        <p:txBody>
          <a:bodyPr lIns="108210" tIns="54105" rIns="108210" bIns="54105"/>
          <a:lstStyle/>
          <a:p>
            <a:fld id="{F7021451-1387-4CA6-816F-3879F97B5CBC}" type="slidenum">
              <a:rPr lang="en-US"/>
              <a:t>12</a:t>
            </a:fld>
            <a:endParaRPr lang="en-US"/>
          </a:p>
        </p:txBody>
      </p:sp>
    </p:spTree>
    <p:extLst>
      <p:ext uri="{BB962C8B-B14F-4D97-AF65-F5344CB8AC3E}">
        <p14:creationId xmlns:p14="http://schemas.microsoft.com/office/powerpoint/2010/main" val="2407678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3ED0E-4AA3-EEC6-D840-728E68B46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70DBD7-FDC8-F72A-A1E0-468B23396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6F8250-4BF7-91E0-3348-3FA2816F06A5}"/>
              </a:ext>
            </a:extLst>
          </p:cNvPr>
          <p:cNvSpPr>
            <a:spLocks noGrp="1"/>
          </p:cNvSpPr>
          <p:nvPr>
            <p:ph type="body" idx="1"/>
          </p:nvPr>
        </p:nvSpPr>
        <p:spPr/>
        <p:txBody>
          <a:bodyPr lIns="108210" tIns="54105" rIns="108210" bIns="54105"/>
          <a:lstStyle/>
          <a:p>
            <a:r>
              <a:rPr lang="de-CH" sz="1200" kern="1200" dirty="0">
                <a:solidFill>
                  <a:schemeClr val="tx1"/>
                </a:solidFill>
                <a:effectLst/>
                <a:latin typeface="+mn-lt"/>
                <a:ea typeface="+mn-ea"/>
                <a:cs typeface="+mn-cs"/>
              </a:rPr>
              <a:t>Ein weiteres zentrales Prinzip zur Realisierung von </a:t>
            </a:r>
            <a:r>
              <a:rPr lang="de-CH" sz="1200" kern="1200" dirty="0" err="1">
                <a:solidFill>
                  <a:schemeClr val="tx1"/>
                </a:solidFill>
                <a:effectLst/>
                <a:latin typeface="+mn-lt"/>
                <a:ea typeface="+mn-ea"/>
                <a:cs typeface="+mn-cs"/>
              </a:rPr>
              <a:t>Verstehensorientierung</a:t>
            </a:r>
            <a:r>
              <a:rPr lang="de-CH" sz="1200" kern="1200" dirty="0">
                <a:solidFill>
                  <a:schemeClr val="tx1"/>
                </a:solidFill>
                <a:effectLst/>
                <a:latin typeface="+mn-lt"/>
                <a:ea typeface="+mn-ea"/>
                <a:cs typeface="+mn-cs"/>
              </a:rPr>
              <a:t> ist das regelmäßige und systematische Vernetzen von gegenständlichen, bildlichen, symbolischen und verbalen Darstellungen. In der Abbildung ist dieses Prinzip, welches auf das EIS-Prinzip von Bruner zurückgeht, mit Beispielen zum Einmaleins erkennbar. </a:t>
            </a:r>
          </a:p>
          <a:p>
            <a:pPr marL="0" indent="0" algn="l" defTabSz="914400" rtl="0" eaLnBrk="1" latinLnBrk="0" hangingPunct="1">
              <a:lnSpc>
                <a:spcPct val="120000"/>
              </a:lnSpc>
              <a:spcBef>
                <a:spcPts val="0"/>
              </a:spcBef>
              <a:buFont typeface="Arial" panose="020B0604020202020204" pitchFamily="34" charset="0"/>
              <a:buNone/>
            </a:pPr>
            <a:r>
              <a:rPr lang="de-CH" sz="1200" kern="1200" dirty="0">
                <a:solidFill>
                  <a:schemeClr val="tx1"/>
                </a:solidFill>
                <a:effectLst/>
                <a:latin typeface="+mn-lt"/>
                <a:ea typeface="+mn-ea"/>
                <a:cs typeface="+mn-cs"/>
              </a:rPr>
              <a:t>Konkret könnte das folgendermassen aussehen: Die Lehrperson zeigt eine Multiplikationsaufgabe wie 3mal4 in der Mathesprache auf einem Zettel</a:t>
            </a:r>
            <a:r>
              <a:rPr lang="de-CH" sz="950" kern="1200" dirty="0">
                <a:solidFill>
                  <a:schemeClr val="tx1"/>
                </a:solidFill>
                <a:effectLst/>
                <a:latin typeface="+mn-lt"/>
                <a:ea typeface="+mn-ea"/>
                <a:cs typeface="+mn-cs"/>
              </a:rPr>
              <a:t> und fordert die Kinder auf, 3mal4 auf verschiedene Art und Weise darzustellen.</a:t>
            </a:r>
            <a:r>
              <a:rPr lang="de-CH" sz="950" kern="1200" dirty="0">
                <a:solidFill>
                  <a:schemeClr val="tx1"/>
                </a:solidFill>
                <a:latin typeface="+mn-lt"/>
                <a:ea typeface="+mn-ea"/>
                <a:cs typeface="+mn-cs"/>
              </a:rPr>
              <a:t> Die Kinder legen nun mit verschiedenen Materialien 3mal4.  Sie erstellen auch Zeichnungen mit </a:t>
            </a:r>
            <a:r>
              <a:rPr lang="de-CH" sz="950" kern="1200" dirty="0" err="1">
                <a:solidFill>
                  <a:schemeClr val="tx1"/>
                </a:solidFill>
                <a:latin typeface="+mn-lt"/>
                <a:ea typeface="+mn-ea"/>
                <a:cs typeface="+mn-cs"/>
              </a:rPr>
              <a:t>REchengeschichten</a:t>
            </a:r>
            <a:r>
              <a:rPr lang="de-CH" sz="950" kern="1200" dirty="0">
                <a:solidFill>
                  <a:schemeClr val="tx1"/>
                </a:solidFill>
                <a:latin typeface="+mn-lt"/>
                <a:ea typeface="+mn-ea"/>
                <a:cs typeface="+mn-cs"/>
              </a:rPr>
              <a:t>. Diese Handlungen begleiten die Lehrerin und die Kinder durch die Sprache. Beispielsweise indem die Kinder einander erklären und zeigen, dass sie 3 Vierer sehen oder indem die Lehrerin als Modell vorzeigt, wieso sie drei Vierer sieht.</a:t>
            </a:r>
          </a:p>
          <a:p>
            <a:pPr marL="0" indent="0" algn="l" defTabSz="914400" rtl="0" eaLnBrk="1" latinLnBrk="0" hangingPunct="1">
              <a:lnSpc>
                <a:spcPct val="120000"/>
              </a:lnSpc>
              <a:spcBef>
                <a:spcPts val="0"/>
              </a:spcBef>
              <a:buFont typeface="Arial" panose="020B0604020202020204" pitchFamily="34" charset="0"/>
              <a:buNone/>
            </a:pPr>
            <a:endParaRPr lang="de-CH" sz="950" kern="1200" dirty="0">
              <a:solidFill>
                <a:schemeClr val="tx1"/>
              </a:solidFill>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237D282-D9E4-0BA8-C66F-0A23D5ACCD96}"/>
              </a:ext>
            </a:extLst>
          </p:cNvPr>
          <p:cNvSpPr>
            <a:spLocks noGrp="1"/>
          </p:cNvSpPr>
          <p:nvPr>
            <p:ph type="sldNum" sz="quarter" idx="10"/>
          </p:nvPr>
        </p:nvSpPr>
        <p:spPr/>
        <p:txBody>
          <a:bodyPr lIns="108210" tIns="54105" rIns="108210" bIns="54105"/>
          <a:lstStyle/>
          <a:p>
            <a:fld id="{F7021451-1387-4CA6-816F-3879F97B5CBC}" type="slidenum">
              <a:rPr lang="en-US"/>
              <a:t>13</a:t>
            </a:fld>
            <a:endParaRPr lang="en-US"/>
          </a:p>
        </p:txBody>
      </p:sp>
    </p:spTree>
    <p:extLst>
      <p:ext uri="{BB962C8B-B14F-4D97-AF65-F5344CB8AC3E}">
        <p14:creationId xmlns:p14="http://schemas.microsoft.com/office/powerpoint/2010/main" val="1724266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669B-F97B-4B87-4329-41975ED08B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27579-2629-1603-BFCF-5AED9A348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36191-4B32-15F9-49B8-D2B168CAD079}"/>
              </a:ext>
            </a:extLst>
          </p:cNvPr>
          <p:cNvSpPr>
            <a:spLocks noGrp="1"/>
          </p:cNvSpPr>
          <p:nvPr>
            <p:ph type="body" idx="1"/>
          </p:nvPr>
        </p:nvSpPr>
        <p:spPr/>
        <p:txBody>
          <a:bodyPr lIns="108210" tIns="54105" rIns="108210" bIns="54105"/>
          <a:lstStyle/>
          <a:p>
            <a:r>
              <a:rPr lang="de-CH" sz="1200" kern="1200" dirty="0">
                <a:solidFill>
                  <a:schemeClr val="tx1"/>
                </a:solidFill>
                <a:effectLst/>
                <a:latin typeface="+mn-lt"/>
                <a:ea typeface="+mn-ea"/>
                <a:cs typeface="+mn-cs"/>
              </a:rPr>
              <a:t>Das Prinzip der Darstellungsvernetzung kann auch genutzt werden, um Kurzaktivitäten wie ‘Finde den Fehler’ durchzuführen. </a:t>
            </a:r>
            <a:r>
              <a:rPr lang="de-CH" sz="1000" dirty="0"/>
              <a:t>Dabei werden die Kinder aufgefordert, zu überprüfen, inwiefern eine Auswahl von verschiedenen Darstellungen zueinander passt. Ziel ist es, die Karte mit der Darstellung zu finden, die nicht zu den anderen passt.</a:t>
            </a:r>
            <a:endParaRPr lang="de-CH" sz="950" kern="1200" dirty="0">
              <a:solidFill>
                <a:schemeClr val="tx1"/>
              </a:solidFill>
              <a:latin typeface="+mn-lt"/>
              <a:ea typeface="+mn-ea"/>
              <a:cs typeface="+mn-cs"/>
            </a:endParaRPr>
          </a:p>
          <a:p>
            <a:pPr marL="0" indent="0" algn="l" defTabSz="914400" rtl="0" eaLnBrk="1" latinLnBrk="0" hangingPunct="1">
              <a:lnSpc>
                <a:spcPct val="120000"/>
              </a:lnSpc>
              <a:spcBef>
                <a:spcPts val="0"/>
              </a:spcBef>
              <a:buFont typeface="Arial" panose="020B0604020202020204" pitchFamily="34" charset="0"/>
              <a:buNone/>
            </a:pPr>
            <a:endParaRPr lang="de-CH" sz="950" kern="1200" dirty="0">
              <a:solidFill>
                <a:schemeClr val="tx1"/>
              </a:solidFill>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410A48F-DA5E-D60E-FB99-702B30FA84EF}"/>
              </a:ext>
            </a:extLst>
          </p:cNvPr>
          <p:cNvSpPr>
            <a:spLocks noGrp="1"/>
          </p:cNvSpPr>
          <p:nvPr>
            <p:ph type="sldNum" sz="quarter" idx="10"/>
          </p:nvPr>
        </p:nvSpPr>
        <p:spPr/>
        <p:txBody>
          <a:bodyPr lIns="108210" tIns="54105" rIns="108210" bIns="54105"/>
          <a:lstStyle/>
          <a:p>
            <a:fld id="{F7021451-1387-4CA6-816F-3879F97B5CBC}" type="slidenum">
              <a:rPr lang="en-US"/>
              <a:t>14</a:t>
            </a:fld>
            <a:endParaRPr lang="en-US"/>
          </a:p>
        </p:txBody>
      </p:sp>
    </p:spTree>
    <p:extLst>
      <p:ext uri="{BB962C8B-B14F-4D97-AF65-F5344CB8AC3E}">
        <p14:creationId xmlns:p14="http://schemas.microsoft.com/office/powerpoint/2010/main" val="478689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2627C-DEA2-45C5-A4ED-D9D456502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2F74E-AE7E-8DFD-7673-E5822CC2A8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4FC1E-E3DB-92DD-77F1-60D37EECCF1B}"/>
              </a:ext>
            </a:extLst>
          </p:cNvPr>
          <p:cNvSpPr>
            <a:spLocks noGrp="1"/>
          </p:cNvSpPr>
          <p:nvPr>
            <p:ph type="body" idx="1"/>
          </p:nvPr>
        </p:nvSpPr>
        <p:spPr/>
        <p:txBody>
          <a:bodyPr lIns="108210" tIns="54105" rIns="108210" bIns="54105"/>
          <a:lstStyle/>
          <a:p>
            <a:r>
              <a:rPr lang="de-CH" sz="1200" kern="1200" dirty="0">
                <a:solidFill>
                  <a:schemeClr val="tx1"/>
                </a:solidFill>
                <a:effectLst/>
                <a:latin typeface="+mn-lt"/>
                <a:ea typeface="+mn-ea"/>
                <a:cs typeface="+mn-cs"/>
              </a:rPr>
              <a:t>In Bezug auf die Sprachförderung wurde das Prinzip des Darstellungsvernetzung in der Fachdidaktik Mathematik weiterentwickelt. Es sollten nicht nur enaktive, ikonische und symbolische Darstellungen, sondern insbesondere auch verbale Darstellungen fokussiert werden. dabei sollten die Unterschiede zwischen Alltagssprache, Bildungssprache und Fachsprache berücksichtigt und systematisch vernetzt werden.</a:t>
            </a:r>
          </a:p>
          <a:p>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Doch was verstehen wir genau unter Alltagssprache, Bildungssprache und Fachsprache? </a:t>
            </a:r>
          </a:p>
          <a:p>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Erstens: Die Alltagssprache ist die Sprache, die Kinder und Jugendliche in ihrem täglichen Leben verwenden. Sie ist stark an konkrete Erfahrungen und Situationen gebunden und oft wenig präzise. Sie ist jedoch NICHT falsch! Sie ist vielmehr ein wichtiger Ausgangspunkt für mathematisches Lernen. Schülerinnen und Schüler entwickeln zunächst in Alltagssprache ihre Vorstellungen und müssen von dort aus schrittweise zu präziseren Ausdrucksweisen geführt werden.</a:t>
            </a:r>
          </a:p>
          <a:p>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Zweitens: Die Bildungssprache bildet die Brücke zwischen Alltagssprache und Fachsprache. Sie ist nicht auf Mathematik beschränkt, sondern wird in vielen Schulfächern benötigt. </a:t>
            </a:r>
          </a:p>
          <a:p>
            <a:r>
              <a:rPr lang="de-CH" sz="1200" b="0" i="0" kern="1200" dirty="0">
                <a:solidFill>
                  <a:schemeClr val="tx1"/>
                </a:solidFill>
                <a:effectLst/>
                <a:latin typeface="+mn-lt"/>
                <a:ea typeface="+mn-ea"/>
                <a:cs typeface="+mn-cs"/>
              </a:rPr>
              <a:t>Nach Prediger sind Schwierigkeiten im Mathematikunterricht eben oft nicht nur fachliche Probleme, sondern Probleme der Bildungssprache. So müssen Lernende für den nachhaltigen Wissensaufbau eben auch lernen, Rechenwege zu erklären, Zusammenhänge zu beschreiben, Vermutungen zu begründen und mathematische Argumente zu formulieren. Für das ist die Bildungssprache zentral. </a:t>
            </a:r>
          </a:p>
          <a:p>
            <a:endParaRPr lang="de-CH" sz="1200" b="0" i="0" kern="1200" dirty="0">
              <a:solidFill>
                <a:schemeClr val="tx1"/>
              </a:solidFill>
              <a:effectLst/>
              <a:latin typeface="+mn-lt"/>
              <a:ea typeface="+mn-ea"/>
              <a:cs typeface="+mn-cs"/>
            </a:endParaRPr>
          </a:p>
          <a:p>
            <a:pPr fontAlgn="t"/>
            <a:r>
              <a:rPr lang="de-CH" sz="1200" b="0" i="0" kern="1200" dirty="0">
                <a:solidFill>
                  <a:schemeClr val="tx1"/>
                </a:solidFill>
                <a:effectLst/>
                <a:latin typeface="+mn-lt"/>
                <a:ea typeface="+mn-ea"/>
                <a:cs typeface="+mn-cs"/>
              </a:rPr>
              <a:t>Drittens: Die Fachsprache ist die spezifische Sprache der Mathematik mit ihren präzisen Begriffen, Symbolen und Formulierungen. Fachsprachliche Begriffe wären beispielsweise Zähler, Nenner, erweitern, kürzen, proportional.</a:t>
            </a:r>
          </a:p>
          <a:p>
            <a:pPr fontAlgn="t"/>
            <a:r>
              <a:rPr lang="de-CH" sz="1200" b="0" i="0" kern="1200" dirty="0">
                <a:solidFill>
                  <a:schemeClr val="tx1"/>
                </a:solidFill>
                <a:effectLst/>
                <a:latin typeface="+mn-lt"/>
                <a:ea typeface="+mn-ea"/>
                <a:cs typeface="+mn-cs"/>
              </a:rPr>
              <a:t>Diese Begriffe müssen explizit gelernt werden und sind für mathematisches Denken unverzichtbar.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229CFF3-6831-E0E5-16CF-52B087C2AEE1}"/>
              </a:ext>
            </a:extLst>
          </p:cNvPr>
          <p:cNvSpPr>
            <a:spLocks noGrp="1"/>
          </p:cNvSpPr>
          <p:nvPr>
            <p:ph type="sldNum" sz="quarter" idx="10"/>
          </p:nvPr>
        </p:nvSpPr>
        <p:spPr/>
        <p:txBody>
          <a:bodyPr lIns="108210" tIns="54105" rIns="108210" bIns="54105"/>
          <a:lstStyle/>
          <a:p>
            <a:fld id="{F7021451-1387-4CA6-816F-3879F97B5CBC}" type="slidenum">
              <a:rPr lang="en-US"/>
              <a:t>15</a:t>
            </a:fld>
            <a:endParaRPr lang="en-US"/>
          </a:p>
        </p:txBody>
      </p:sp>
    </p:spTree>
    <p:extLst>
      <p:ext uri="{BB962C8B-B14F-4D97-AF65-F5344CB8AC3E}">
        <p14:creationId xmlns:p14="http://schemas.microsoft.com/office/powerpoint/2010/main" val="3142206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C08DA-7D42-C9FF-9CCF-3B096F15C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E80BA-DF3E-2BB2-1C3C-CF10169D1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3C8EE-23AD-57FE-9E7E-9E5765D14E38}"/>
              </a:ext>
            </a:extLst>
          </p:cNvPr>
          <p:cNvSpPr>
            <a:spLocks noGrp="1"/>
          </p:cNvSpPr>
          <p:nvPr>
            <p:ph type="body" idx="1"/>
          </p:nvPr>
        </p:nvSpPr>
        <p:spPr/>
        <p:txBody>
          <a:bodyPr lIns="108210" tIns="54105" rIns="108210" bIns="54105"/>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Sprache lernt man durch reichhaltige sprachliche Impulse, aber auch indem man selber zum Generieren von Sprache angehalten wird.</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Allerdings zeigen empirische Studien, dass nicht die Anzahl der Sprachproduktionen relevant ist, sondern die Qualität der jeweiligen Sprachhandlungen.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So sind die Sprachhandlungen ‘Nennen’ oder ‘Erläutern’ von Rechenwegen weniger </a:t>
            </a:r>
            <a:r>
              <a:rPr lang="de-CH" sz="1200" b="0" i="0" kern="1200" dirty="0" err="1">
                <a:solidFill>
                  <a:schemeClr val="tx1"/>
                </a:solidFill>
                <a:effectLst/>
                <a:latin typeface="+mn-lt"/>
                <a:ea typeface="+mn-ea"/>
                <a:cs typeface="+mn-cs"/>
              </a:rPr>
              <a:t>verstehensförderlich</a:t>
            </a:r>
            <a:r>
              <a:rPr lang="de-CH" sz="1200" b="0" i="0" kern="1200" dirty="0">
                <a:solidFill>
                  <a:schemeClr val="tx1"/>
                </a:solidFill>
                <a:effectLst/>
                <a:latin typeface="+mn-lt"/>
                <a:ea typeface="+mn-ea"/>
                <a:cs typeface="+mn-cs"/>
              </a:rPr>
              <a:t>, als Sprachhandlungen, die die Kinder zum Erklären von Bedeutungen und zum Argumentieren anregen. Es ist darum wichtig, dass Lehrpersonen neben Anregungen zum Erläutern oder Benennen auch ganz gezielt auf solch anspruchsvolle Sprachhandlungen fokussieren.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Hier sehen wir ein Beispiel, welches die Kinder anregen soll, die Bedeutung hinter dem Begriff ‘Mal’ zu </a:t>
            </a:r>
            <a:r>
              <a:rPr lang="de-CH" sz="1200" b="0" i="0" kern="1200" dirty="0" err="1">
                <a:solidFill>
                  <a:schemeClr val="tx1"/>
                </a:solidFill>
                <a:effectLst/>
                <a:latin typeface="+mn-lt"/>
                <a:ea typeface="+mn-ea"/>
                <a:cs typeface="+mn-cs"/>
              </a:rPr>
              <a:t>erklären.l</a:t>
            </a: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FABD021-80F8-408E-90A6-88DFA703F6E8}"/>
              </a:ext>
            </a:extLst>
          </p:cNvPr>
          <p:cNvSpPr>
            <a:spLocks noGrp="1"/>
          </p:cNvSpPr>
          <p:nvPr>
            <p:ph type="sldNum" sz="quarter" idx="10"/>
          </p:nvPr>
        </p:nvSpPr>
        <p:spPr/>
        <p:txBody>
          <a:bodyPr lIns="108210" tIns="54105" rIns="108210" bIns="54105"/>
          <a:lstStyle/>
          <a:p>
            <a:fld id="{F7021451-1387-4CA6-816F-3879F97B5CBC}" type="slidenum">
              <a:rPr lang="en-US"/>
              <a:t>16</a:t>
            </a:fld>
            <a:endParaRPr lang="en-US"/>
          </a:p>
        </p:txBody>
      </p:sp>
    </p:spTree>
    <p:extLst>
      <p:ext uri="{BB962C8B-B14F-4D97-AF65-F5344CB8AC3E}">
        <p14:creationId xmlns:p14="http://schemas.microsoft.com/office/powerpoint/2010/main" val="2338907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E2617-45B6-1AC3-08C9-124A321FF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F419B-ED86-7F0D-7C62-8B42FDCD98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9D679-E793-51BA-C137-1FE9359D9F09}"/>
              </a:ext>
            </a:extLst>
          </p:cNvPr>
          <p:cNvSpPr>
            <a:spLocks noGrp="1"/>
          </p:cNvSpPr>
          <p:nvPr>
            <p:ph type="body" idx="1"/>
          </p:nvPr>
        </p:nvSpPr>
        <p:spPr/>
        <p:txBody>
          <a:bodyPr lIns="108210" tIns="54105" rIns="108210" bIns="54105"/>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Hier sehen wir ein weiteres Beispiel, welches die Kinder anregen soll, die Bedeutung hinter dem Begriff ‘Mal’ zu erklären. Bei diesem Beispiel werden jedoch auch Sprachhandlungen zum Argumentieren angeregt, indem die Kinder zum Vergleichen verschiedener Beispiele angeregt werden. Dabei werden auch ganz gezielt klassische Stolpersteine thematisiert. Dies ist neben Anregungen zum Vergleichen auch eine sehr lernwirksame Methode.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E10FEA4-6262-0FEB-4EE7-BB2AD48F79E4}"/>
              </a:ext>
            </a:extLst>
          </p:cNvPr>
          <p:cNvSpPr>
            <a:spLocks noGrp="1"/>
          </p:cNvSpPr>
          <p:nvPr>
            <p:ph type="sldNum" sz="quarter" idx="10"/>
          </p:nvPr>
        </p:nvSpPr>
        <p:spPr/>
        <p:txBody>
          <a:bodyPr lIns="108210" tIns="54105" rIns="108210" bIns="54105"/>
          <a:lstStyle/>
          <a:p>
            <a:fld id="{F7021451-1387-4CA6-816F-3879F97B5CBC}" type="slidenum">
              <a:rPr lang="en-US"/>
              <a:t>17</a:t>
            </a:fld>
            <a:endParaRPr lang="en-US"/>
          </a:p>
        </p:txBody>
      </p:sp>
    </p:spTree>
    <p:extLst>
      <p:ext uri="{BB962C8B-B14F-4D97-AF65-F5344CB8AC3E}">
        <p14:creationId xmlns:p14="http://schemas.microsoft.com/office/powerpoint/2010/main" val="3142241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8F623-1995-CCD7-F61C-5B04F0DFC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D0049-C758-DA58-B379-A13FA6D55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F8E8B-25AE-D8BB-FA12-EF53B3004DE5}"/>
              </a:ext>
            </a:extLst>
          </p:cNvPr>
          <p:cNvSpPr>
            <a:spLocks noGrp="1"/>
          </p:cNvSpPr>
          <p:nvPr>
            <p:ph type="body" idx="1"/>
          </p:nvPr>
        </p:nvSpPr>
        <p:spPr/>
        <p:txBody>
          <a:bodyPr lIns="108210" tIns="54105" rIns="108210" bIns="54105"/>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Hier haben wir ein weiteres Beispiel zum Vergleichen von vorgegebenen Beispielen. Doch gleichzeitig werden hier die Kinder auch angeregt, eigene Beispiele zu erfinden.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Lernwirksame Sprachhandlungen können also vielfältig gestaltet werden. Weitere Beispiele zur Multiplikation und weiteren Inhalten finden sich auf sima.dzlm.de.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E72572F-A99C-81F4-3253-F57A649733DD}"/>
              </a:ext>
            </a:extLst>
          </p:cNvPr>
          <p:cNvSpPr>
            <a:spLocks noGrp="1"/>
          </p:cNvSpPr>
          <p:nvPr>
            <p:ph type="sldNum" sz="quarter" idx="10"/>
          </p:nvPr>
        </p:nvSpPr>
        <p:spPr/>
        <p:txBody>
          <a:bodyPr lIns="108210" tIns="54105" rIns="108210" bIns="54105"/>
          <a:lstStyle/>
          <a:p>
            <a:fld id="{F7021451-1387-4CA6-816F-3879F97B5CBC}" type="slidenum">
              <a:rPr lang="en-US"/>
              <a:t>18</a:t>
            </a:fld>
            <a:endParaRPr lang="en-US"/>
          </a:p>
        </p:txBody>
      </p:sp>
    </p:spTree>
    <p:extLst>
      <p:ext uri="{BB962C8B-B14F-4D97-AF65-F5344CB8AC3E}">
        <p14:creationId xmlns:p14="http://schemas.microsoft.com/office/powerpoint/2010/main" val="1204216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1A7B4-9E9C-5DF4-DA93-2D5A865F2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AF8DF-5A41-7CF5-2708-C8D90315B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939BC-C674-D140-CA0E-C154A8CA6C8E}"/>
              </a:ext>
            </a:extLst>
          </p:cNvPr>
          <p:cNvSpPr>
            <a:spLocks noGrp="1"/>
          </p:cNvSpPr>
          <p:nvPr>
            <p:ph type="body" idx="1"/>
          </p:nvPr>
        </p:nvSpPr>
        <p:spPr/>
        <p:txBody>
          <a:bodyPr lIns="108210" tIns="54105" rIns="108210" bIns="54105"/>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Neben Anregungen zu lernwirksamen Sprachhandlungen sind auch Sprachmittel sehr zentral.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Für Prediger ist besonders wichtig, dass Kinder nicht nur das Wort </a:t>
            </a:r>
            <a:r>
              <a:rPr lang="de-CH" sz="1200" b="1" i="0" kern="1200" dirty="0">
                <a:solidFill>
                  <a:schemeClr val="tx1"/>
                </a:solidFill>
                <a:effectLst/>
                <a:latin typeface="+mn-lt"/>
                <a:ea typeface="+mn-ea"/>
                <a:cs typeface="+mn-cs"/>
              </a:rPr>
              <a:t>„mal“</a:t>
            </a:r>
            <a:r>
              <a:rPr lang="de-CH" sz="1200" b="0" i="0" kern="1200" dirty="0">
                <a:solidFill>
                  <a:schemeClr val="tx1"/>
                </a:solidFill>
                <a:effectLst/>
                <a:latin typeface="+mn-lt"/>
                <a:ea typeface="+mn-ea"/>
                <a:cs typeface="+mn-cs"/>
              </a:rPr>
              <a:t> oder später die Wörter «Faktor», »Multiplikator» oder «Produkt» lernen, sondern die Kinder sollen v.a. bedeutungshaltige Formulierungen verwenden können wie:</a:t>
            </a:r>
          </a:p>
          <a:p>
            <a:pPr marL="342900" lvl="0" indent="-342900" fontAlgn="t">
              <a:lnSpc>
                <a:spcPts val="1500"/>
              </a:lnSpc>
              <a:buFont typeface="Arial" panose="020B0604020202020204" pitchFamily="34" charset="0"/>
              <a:buChar char="•"/>
            </a:pPr>
            <a:r>
              <a:rPr lang="de-CH" sz="1200" b="0" i="0" kern="1200" dirty="0">
                <a:solidFill>
                  <a:schemeClr val="tx1"/>
                </a:solidFill>
                <a:effectLst/>
                <a:latin typeface="+mn-lt"/>
                <a:ea typeface="+mn-ea"/>
                <a:cs typeface="+mn-cs"/>
              </a:rPr>
              <a:t>„</a:t>
            </a:r>
            <a:r>
              <a:rPr lang="de-CH" sz="1200" b="0" i="0" dirty="0">
                <a:effectLst/>
                <a:latin typeface="Segoe UI" panose="020B0502040204020203" pitchFamily="34" charset="0"/>
              </a:rPr>
              <a:t>drei Vierer</a:t>
            </a:r>
          </a:p>
          <a:p>
            <a:pPr marL="342900" lvl="0" indent="-342900" fontAlgn="t">
              <a:lnSpc>
                <a:spcPts val="1500"/>
              </a:lnSpc>
              <a:buFont typeface="Arial" panose="020B0604020202020204" pitchFamily="34" charset="0"/>
              <a:buChar char="•"/>
            </a:pPr>
            <a:r>
              <a:rPr lang="de-CH" sz="1200" b="0" i="0" dirty="0">
                <a:effectLst/>
                <a:latin typeface="Segoe UI" panose="020B0502040204020203" pitchFamily="34" charset="0"/>
              </a:rPr>
              <a:t>drei Gruppen mit je vier</a:t>
            </a:r>
          </a:p>
          <a:p>
            <a:pPr marL="342900" lvl="0" indent="-342900" fontAlgn="t">
              <a:lnSpc>
                <a:spcPts val="1500"/>
              </a:lnSpc>
              <a:buFont typeface="Arial" panose="020B0604020202020204" pitchFamily="34" charset="0"/>
              <a:buChar char="•"/>
            </a:pPr>
            <a:r>
              <a:rPr lang="de-CH" sz="1200" b="0" i="0" dirty="0">
                <a:effectLst/>
                <a:latin typeface="Segoe UI" panose="020B0502040204020203" pitchFamily="34" charset="0"/>
              </a:rPr>
              <a:t>drei Vierergruppen</a:t>
            </a:r>
          </a:p>
          <a:p>
            <a:pPr marL="342900" lvl="0" indent="-342900" fontAlgn="t">
              <a:lnSpc>
                <a:spcPts val="1500"/>
              </a:lnSpc>
              <a:buFont typeface="Arial" panose="020B0604020202020204" pitchFamily="34" charset="0"/>
              <a:buChar char="•"/>
            </a:pPr>
            <a:r>
              <a:rPr lang="de-CH" sz="1200" b="0" i="0" dirty="0">
                <a:effectLst/>
                <a:latin typeface="Segoe UI" panose="020B0502040204020203" pitchFamily="34" charset="0"/>
              </a:rPr>
              <a:t>drei Reihen mit vier Punkten</a:t>
            </a:r>
          </a:p>
          <a:p>
            <a:pPr marL="342900" lvl="0" indent="-342900" fontAlgn="t">
              <a:lnSpc>
                <a:spcPts val="1500"/>
              </a:lnSpc>
              <a:buFont typeface="Arial" panose="020B0604020202020204" pitchFamily="34" charset="0"/>
              <a:buChar char="•"/>
            </a:pPr>
            <a:r>
              <a:rPr lang="de-CH" sz="1200" b="0" i="0" dirty="0">
                <a:effectLst/>
                <a:latin typeface="Segoe UI" panose="020B0502040204020203"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Entsprechende sprachliche Werkzeuge, mit denen die mathematische Bedeutung ausgedrückt wird, nennen wir ‘Sprachmittel’.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Prediger unterscheidet hier zwischen formalbezogenen und bedeutungsbezogenen Sprachmitteln.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Formalbezogene Sprachmittel wären Wörter wie ‘mal’, ‘Faktor’ oder ‘Produkt’.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Die formalbezogenen Sprachmittel haben im Mathematikunterricht schon immer viel Aufmerksamkeit erfahren. Im Gegensatz dazu gehören die bedeutungsbezogenen Sprachmittel zu denjenigen, die stärker thematisiert werden müssen, um alle Lernenden zum Erklären von Bedeutungen zu befähigen. Der bedeutungsbezogene Sprachschatz liefert nicht nur Wörter, sondern auch die sprachlichen Strukturen, die zum Denken und Erklären benötigt werden.</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Diese Sprachmittel müssen sukzessive und stetig aufgebaut werden, indem die Lehrperson selber modelliert (also vorzeigt), nachfragt, die Kinder zum Sprechen anregt etc.</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Dabei ist es auch wichtig, bereits bei der Unterrichtsplanung zu klären, welche bedeutungsbezogenen Sprachmittel für die jeweils betrachteten fachlichen Gegenstände wichtig sein können.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0" i="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4FA2426-AD9F-485E-26CF-4257EF0CB00A}"/>
              </a:ext>
            </a:extLst>
          </p:cNvPr>
          <p:cNvSpPr>
            <a:spLocks noGrp="1"/>
          </p:cNvSpPr>
          <p:nvPr>
            <p:ph type="sldNum" sz="quarter" idx="10"/>
          </p:nvPr>
        </p:nvSpPr>
        <p:spPr/>
        <p:txBody>
          <a:bodyPr lIns="108210" tIns="54105" rIns="108210" bIns="54105"/>
          <a:lstStyle/>
          <a:p>
            <a:fld id="{F7021451-1387-4CA6-816F-3879F97B5CBC}" type="slidenum">
              <a:rPr lang="en-US"/>
              <a:t>19</a:t>
            </a:fld>
            <a:endParaRPr lang="en-US"/>
          </a:p>
        </p:txBody>
      </p:sp>
    </p:spTree>
    <p:extLst>
      <p:ext uri="{BB962C8B-B14F-4D97-AF65-F5344CB8AC3E}">
        <p14:creationId xmlns:p14="http://schemas.microsoft.com/office/powerpoint/2010/main" val="441956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ED0CE-05B4-0884-D380-03EEACC73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C359C6-C298-02F6-8723-A67DD342D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00E65-C051-6906-E707-944A9B32B7F5}"/>
              </a:ext>
            </a:extLst>
          </p:cNvPr>
          <p:cNvSpPr>
            <a:spLocks noGrp="1"/>
          </p:cNvSpPr>
          <p:nvPr>
            <p:ph type="body" idx="1"/>
          </p:nvPr>
        </p:nvSpPr>
        <p:spPr/>
        <p:txBody>
          <a:bodyPr lIns="108210" tIns="54105" rIns="108210" bIns="54105"/>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Hier finden wir eine Übersicht mit weiteren Beispielen von bedeutungsbezogenen Sprachmitteln zur Multiplikation – kategorisiert nach Bedeutung der Sprachmittel. </a:t>
            </a: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8635086-3DDA-18A0-91A9-257B80FA5B5E}"/>
              </a:ext>
            </a:extLst>
          </p:cNvPr>
          <p:cNvSpPr>
            <a:spLocks noGrp="1"/>
          </p:cNvSpPr>
          <p:nvPr>
            <p:ph type="sldNum" sz="quarter" idx="10"/>
          </p:nvPr>
        </p:nvSpPr>
        <p:spPr/>
        <p:txBody>
          <a:bodyPr lIns="108210" tIns="54105" rIns="108210" bIns="54105"/>
          <a:lstStyle/>
          <a:p>
            <a:fld id="{F7021451-1387-4CA6-816F-3879F97B5CBC}" type="slidenum">
              <a:rPr lang="en-US"/>
              <a:t>20</a:t>
            </a:fld>
            <a:endParaRPr lang="en-US"/>
          </a:p>
        </p:txBody>
      </p:sp>
    </p:spTree>
    <p:extLst>
      <p:ext uri="{BB962C8B-B14F-4D97-AF65-F5344CB8AC3E}">
        <p14:creationId xmlns:p14="http://schemas.microsoft.com/office/powerpoint/2010/main" val="480048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9ABBF-7A45-F7D7-539C-60FA4A5C8DD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D59C28D-AB9B-6FE7-4C0F-DD5A95A58E8D}"/>
              </a:ext>
            </a:extLst>
          </p:cNvPr>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A8138AFE-0202-DDCE-944F-9EF2910FDA3A}"/>
              </a:ext>
            </a:extLst>
          </p:cNvPr>
          <p:cNvSpPr>
            <a:spLocks noGrp="1"/>
          </p:cNvSpPr>
          <p:nvPr>
            <p:ph type="body" idx="1"/>
          </p:nvPr>
        </p:nvSpPr>
        <p:spPr>
          <a:xfrm>
            <a:off x="1001713" y="3316288"/>
            <a:ext cx="8015287" cy="2713037"/>
          </a:xfrm>
          <a:prstGeom prst="rect">
            <a:avLst/>
          </a:prstGeom>
        </p:spPr>
        <p:txBody>
          <a:bodyPr/>
          <a:lstStyle/>
          <a:p>
            <a:r>
              <a:rPr lang="de-CH" dirty="0"/>
              <a:t>Anhand dieser Folie zum zukünftigen Lerninhalt ‘Volumenverständnis’ wurde bereits zu Beginn erkennbar, dass das Verständnis des Bündelns nicht nur beim Einmaleins wichtig ist, sondern auch bei weiterführenden Inhalten. </a:t>
            </a:r>
          </a:p>
          <a:p>
            <a:r>
              <a:rPr lang="de-CH" dirty="0"/>
              <a:t>Wenn wir diese Folie nun nochmals mit unserem neu erworbenen Wissen anschauen, erkennen wir, dass auch bei der Volumenformel Sprachhandlungen wie dem Erklären, Beschreiben und Begründen grosse Bedeutung beigemessen wird. Die Sprachhandlungen werden eng verzahnt mit zentralen Lernzielen und passenden Sprachmitteln. </a:t>
            </a:r>
          </a:p>
          <a:p>
            <a:r>
              <a:rPr lang="de-CH" dirty="0"/>
              <a:t>Damit wird auch klar, dass die bisher thematisierten Inhalte nicht nur für das Einmaleins gelten, sondern auch auf weitere Lerninhalte übertragen werden sollen. Entsprechende Unterrichtsmaterialien finden sich auf sima.dzlm.de.</a:t>
            </a:r>
          </a:p>
        </p:txBody>
      </p:sp>
    </p:spTree>
    <p:extLst>
      <p:ext uri="{BB962C8B-B14F-4D97-AF65-F5344CB8AC3E}">
        <p14:creationId xmlns:p14="http://schemas.microsoft.com/office/powerpoint/2010/main" val="2406765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b="0" i="0" kern="1200" dirty="0">
                <a:solidFill>
                  <a:schemeClr val="tx1"/>
                </a:solidFill>
                <a:effectLst/>
                <a:latin typeface="+mn-lt"/>
                <a:ea typeface="+mn-ea"/>
                <a:cs typeface="+mn-cs"/>
              </a:rPr>
              <a:t>Zum Schluss soll hier nochmals die zentrale Botschaft von Prediger hervorgehoben werden: Mathematische Schwierigkeiten sind oft nicht nur Rechenschwierigkeiten, sondern auch Verständnisschwierigkeiten. Und Verständnis entwickelt sich in engem Zusammenspiel mit Sprache. </a:t>
            </a:r>
            <a:endParaRPr lang="de-CH" sz="1200" b="0" i="0" u="none" strike="noStrike" kern="1200" dirty="0">
              <a:solidFill>
                <a:schemeClr val="tx1"/>
              </a:solidFill>
              <a:effectLst/>
              <a:latin typeface="+mn-lt"/>
              <a:ea typeface="+mn-ea"/>
              <a:cs typeface="+mn-cs"/>
            </a:endParaRPr>
          </a:p>
          <a:p>
            <a:endParaRPr lang="de-CH" dirty="0"/>
          </a:p>
        </p:txBody>
      </p:sp>
    </p:spTree>
    <p:extLst>
      <p:ext uri="{BB962C8B-B14F-4D97-AF65-F5344CB8AC3E}">
        <p14:creationId xmlns:p14="http://schemas.microsoft.com/office/powerpoint/2010/main" val="123472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9ACA2-E992-9791-0734-819E349E3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A5F97-8221-28CF-277E-8AD8EB644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129CB-8C88-2075-78BC-0FDC8BFF38E3}"/>
              </a:ext>
            </a:extLst>
          </p:cNvPr>
          <p:cNvSpPr>
            <a:spLocks noGrp="1"/>
          </p:cNvSpPr>
          <p:nvPr>
            <p:ph type="body" idx="1"/>
          </p:nvPr>
        </p:nvSpPr>
        <p:spPr/>
        <p:txBody>
          <a:bodyPr lIns="108210" tIns="54105" rIns="108210" bIns="54105"/>
          <a:lstStyle/>
          <a:p>
            <a:pPr fontAlgn="t"/>
            <a:endParaRPr lang="de-CH" sz="1200" b="0" i="0" u="none" strike="noStrike" kern="1200" dirty="0">
              <a:solidFill>
                <a:schemeClr val="tx1"/>
              </a:solidFill>
              <a:effectLst/>
              <a:latin typeface="+mn-lt"/>
              <a:ea typeface="+mn-ea"/>
              <a:cs typeface="+mn-cs"/>
            </a:endParaRPr>
          </a:p>
          <a:p>
            <a:pPr fontAlgn="t"/>
            <a:r>
              <a:rPr lang="de-CH" sz="1200" b="0" i="0" kern="1200" dirty="0">
                <a:solidFill>
                  <a:schemeClr val="tx1"/>
                </a:solidFill>
                <a:effectLst/>
                <a:latin typeface="+mn-lt"/>
                <a:ea typeface="+mn-ea"/>
                <a:cs typeface="+mn-cs"/>
              </a:rPr>
              <a:t>Am Beispiel der Multiplikation haben wir gehört, dass viele Kinder Aufgaben korrekt lösen können, ohne die Bedeutung von „mal“ wirklich verstanden zu haben. Entscheidend ist deshalb, dass Kinder lernen, in Bündeln zu denken, Darstellungen miteinander zu vernetzen und mathematische Bedeutungen sprachlich auszudrücken. </a:t>
            </a:r>
            <a:endParaRPr lang="de-CH" sz="1200" b="0" i="0" u="none" strike="noStrike" kern="1200" dirty="0">
              <a:solidFill>
                <a:schemeClr val="tx1"/>
              </a:solidFill>
              <a:effectLst/>
              <a:latin typeface="+mn-lt"/>
              <a:ea typeface="+mn-ea"/>
              <a:cs typeface="+mn-cs"/>
            </a:endParaRPr>
          </a:p>
          <a:p>
            <a:pPr fontAlgn="t"/>
            <a:endParaRPr lang="de-CH" sz="1200" b="0" i="0" kern="1200" dirty="0">
              <a:solidFill>
                <a:schemeClr val="tx1"/>
              </a:solidFill>
              <a:effectLst/>
              <a:latin typeface="+mn-lt"/>
              <a:ea typeface="+mn-ea"/>
              <a:cs typeface="+mn-cs"/>
            </a:endParaRPr>
          </a:p>
          <a:p>
            <a:pPr fontAlgn="t"/>
            <a:r>
              <a:rPr lang="de-CH" sz="1200" b="0" i="0" kern="1200" dirty="0">
                <a:solidFill>
                  <a:schemeClr val="tx1"/>
                </a:solidFill>
                <a:effectLst/>
                <a:latin typeface="+mn-lt"/>
                <a:ea typeface="+mn-ea"/>
                <a:cs typeface="+mn-cs"/>
              </a:rPr>
              <a:t>Bedeutungsbezogene Sprachmittel wie „drei Vierer“, „drei Gruppen mit je vier“ oder „drei Reihen mit vier Punkten“ sind dabei nicht einfach zusätzliche Wörter. Sie helfen den Kindern, ihre Vorstellungen aufzubauen, zu strukturieren und zu erklären. </a:t>
            </a:r>
          </a:p>
          <a:p>
            <a:pPr fontAlgn="t"/>
            <a:endParaRPr lang="de-CH" sz="1200" b="0" i="0" kern="1200" dirty="0">
              <a:solidFill>
                <a:schemeClr val="tx1"/>
              </a:solidFill>
              <a:effectLst/>
              <a:latin typeface="+mn-lt"/>
              <a:ea typeface="+mn-ea"/>
              <a:cs typeface="+mn-cs"/>
            </a:endParaRPr>
          </a:p>
          <a:p>
            <a:pPr fontAlgn="t"/>
            <a:r>
              <a:rPr lang="de-CH" sz="1200" b="0" i="0" kern="1200" dirty="0">
                <a:solidFill>
                  <a:schemeClr val="tx1"/>
                </a:solidFill>
                <a:effectLst/>
                <a:latin typeface="+mn-lt"/>
                <a:ea typeface="+mn-ea"/>
                <a:cs typeface="+mn-cs"/>
              </a:rPr>
              <a:t>Sprachbildung im Mathematikunterricht ist daher kein Zusatzprogramm, sondern ein wesentlicher Bestandteil fachlichen Lernens. Denn mathematische Begriffe entstehen nicht unabhängig von Sprache, sondern werden durch Sprache sichtbar, verhandelbar und verstehbar. </a:t>
            </a:r>
            <a:endParaRPr lang="de-CH" sz="1200" b="0" i="0" u="none" strike="noStrike" kern="1200" dirty="0">
              <a:solidFill>
                <a:schemeClr val="tx1"/>
              </a:solidFill>
              <a:effectLst/>
              <a:latin typeface="+mn-lt"/>
              <a:ea typeface="+mn-ea"/>
              <a:cs typeface="+mn-cs"/>
            </a:endParaRPr>
          </a:p>
          <a:p>
            <a:pPr fontAlgn="t"/>
            <a:endParaRPr lang="de-CH" sz="1200" b="0" i="0" u="none" strike="noStrike" kern="1200" dirty="0">
              <a:solidFill>
                <a:schemeClr val="tx1"/>
              </a:solidFill>
              <a:effectLst/>
              <a:latin typeface="+mn-lt"/>
              <a:ea typeface="+mn-ea"/>
              <a:cs typeface="+mn-cs"/>
            </a:endParaRPr>
          </a:p>
          <a:p>
            <a:pPr fontAlgn="t"/>
            <a:r>
              <a:rPr lang="de-CH" sz="1200" b="1" i="0" kern="1200" dirty="0">
                <a:solidFill>
                  <a:schemeClr val="tx1"/>
                </a:solidFill>
                <a:effectLst/>
                <a:latin typeface="+mn-lt"/>
                <a:ea typeface="+mn-ea"/>
                <a:cs typeface="+mn-cs"/>
              </a:rPr>
              <a:t>Schlusssatz:</a:t>
            </a:r>
            <a:endParaRPr lang="de-CH" sz="1200" b="0" i="0" kern="1200" dirty="0">
              <a:solidFill>
                <a:schemeClr val="tx1"/>
              </a:solidFill>
              <a:effectLst/>
              <a:latin typeface="+mn-lt"/>
              <a:ea typeface="+mn-ea"/>
              <a:cs typeface="+mn-cs"/>
            </a:endParaRPr>
          </a:p>
          <a:p>
            <a:pPr fontAlgn="t"/>
            <a:r>
              <a:rPr lang="de-CH" sz="1200" b="0" i="0" kern="1200" dirty="0">
                <a:solidFill>
                  <a:schemeClr val="tx1"/>
                </a:solidFill>
                <a:effectLst/>
                <a:latin typeface="+mn-lt"/>
                <a:ea typeface="+mn-ea"/>
                <a:cs typeface="+mn-cs"/>
              </a:rPr>
              <a:t>Mathematik verstehen bedeutet nicht nur richtig rechnen zu können, sondern Bedeutungen erkennen, sprachlich ausdrücken und mit anderen darüber kommunizieren zu können.</a:t>
            </a:r>
          </a:p>
          <a:p>
            <a:endParaRPr lang="de-CH"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28EBA97-3A50-6C35-41C4-CEE0ABDA0E24}"/>
              </a:ext>
            </a:extLst>
          </p:cNvPr>
          <p:cNvSpPr>
            <a:spLocks noGrp="1"/>
          </p:cNvSpPr>
          <p:nvPr>
            <p:ph type="sldNum" sz="quarter" idx="10"/>
          </p:nvPr>
        </p:nvSpPr>
        <p:spPr/>
        <p:txBody>
          <a:bodyPr lIns="108210" tIns="54105" rIns="108210" bIns="54105"/>
          <a:lstStyle/>
          <a:p>
            <a:fld id="{F7021451-1387-4CA6-816F-3879F97B5CBC}" type="slidenum">
              <a:rPr lang="en-US"/>
              <a:t>23</a:t>
            </a:fld>
            <a:endParaRPr lang="en-US"/>
          </a:p>
        </p:txBody>
      </p:sp>
    </p:spTree>
    <p:extLst>
      <p:ext uri="{BB962C8B-B14F-4D97-AF65-F5344CB8AC3E}">
        <p14:creationId xmlns:p14="http://schemas.microsoft.com/office/powerpoint/2010/main" val="2915629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43225" y="862013"/>
            <a:ext cx="4132263" cy="2324100"/>
          </a:xfrm>
          <a:prstGeom prst="rect">
            <a:avLst/>
          </a:prstGeom>
          <a:noFill/>
          <a:ln w="12700">
            <a:solidFill>
              <a:prstClr val="black"/>
            </a:solidFill>
          </a:ln>
        </p:spPr>
      </p:sp>
      <p:sp>
        <p:nvSpPr>
          <p:cNvPr id="3" name="Notizenplatzhalter 2"/>
          <p:cNvSpPr>
            <a:spLocks noGrp="1"/>
          </p:cNvSpPr>
          <p:nvPr>
            <p:ph type="body" idx="1"/>
          </p:nvPr>
        </p:nvSpPr>
        <p:spPr>
          <a:xfrm>
            <a:off x="1001713" y="3316288"/>
            <a:ext cx="8015287" cy="2713037"/>
          </a:xfrm>
          <a:prstGeom prst="rect">
            <a:avLst/>
          </a:prstGeom>
        </p:spPr>
        <p:txBody>
          <a:bodyPr/>
          <a:lstStyle/>
          <a:p>
            <a:r>
              <a:rPr lang="de-CH" dirty="0"/>
              <a:t>Nachfolgend finden sich weiterführende Informationen und Unterrichtsunterlagen, sowie Angaben zu den genutzten Quellen.</a:t>
            </a:r>
          </a:p>
        </p:txBody>
      </p:sp>
    </p:spTree>
    <p:extLst>
      <p:ext uri="{BB962C8B-B14F-4D97-AF65-F5344CB8AC3E}">
        <p14:creationId xmlns:p14="http://schemas.microsoft.com/office/powerpoint/2010/main" val="2948977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sv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sv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elfolie Akzent orange_ohne Untertitel">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2" name="Titel 1"/>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2"/>
                </a:ext>
              </a:extLst>
            </a:blip>
            <a:srcRect/>
            <a:stretch>
              <a:fillRect/>
            </a:stretch>
          </a:blipFill>
        </p:spPr>
        <p:txBody>
          <a:bodyPr wrap="square" lIns="324000" anchor="t" anchorCtr="0">
            <a:spAutoFit/>
          </a:bodyPr>
          <a:lstStyle>
            <a:lvl1pPr algn="l">
              <a:lnSpc>
                <a:spcPct val="95000"/>
              </a:lnSpc>
              <a:defRPr sz="3450">
                <a:solidFill>
                  <a:schemeClr val="accent1"/>
                </a:solidFill>
              </a:defRPr>
            </a:lvl1pPr>
          </a:lstStyle>
          <a:p>
            <a:r>
              <a:rPr lang="de-CH" dirty="0"/>
              <a:t>Titel</a:t>
            </a: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pic>
        <p:nvPicPr>
          <p:cNvPr id="15" name="Grafik 14">
            <a:extLst>
              <a:ext uri="{FF2B5EF4-FFF2-40B4-BE49-F238E27FC236}">
                <a16:creationId xmlns:a16="http://schemas.microsoft.com/office/drawing/2014/main" id="{AB6FB3FB-AE83-90D7-DB94-E77CF3BE16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16" name="Textfeld 15">
            <a:extLst>
              <a:ext uri="{FF2B5EF4-FFF2-40B4-BE49-F238E27FC236}">
                <a16:creationId xmlns:a16="http://schemas.microsoft.com/office/drawing/2014/main" id="{EBD4CA1E-1DD9-9573-85CA-49C5C2749AA7}"/>
              </a:ext>
            </a:extLst>
          </p:cNvPr>
          <p:cNvSpPr txBox="1"/>
          <p:nvPr/>
        </p:nvSpPr>
        <p:spPr>
          <a:xfrm>
            <a:off x="560785" y="4768812"/>
            <a:ext cx="898727" cy="161583"/>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638849936"/>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elfolie Akzent orange_mit Untertitel">
    <p:spTree>
      <p:nvGrpSpPr>
        <p:cNvPr id="1" name=""/>
        <p:cNvGrpSpPr/>
        <p:nvPr/>
      </p:nvGrpSpPr>
      <p:grpSpPr>
        <a:xfrm>
          <a:off x="0" y="0"/>
          <a:ext cx="0" cy="0"/>
          <a:chOff x="0" y="0"/>
          <a:chExt cx="0" cy="0"/>
        </a:xfrm>
      </p:grpSpPr>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8" name="Textplatzhalter 7">
            <a:extLst>
              <a:ext uri="{FF2B5EF4-FFF2-40B4-BE49-F238E27FC236}">
                <a16:creationId xmlns:a16="http://schemas.microsoft.com/office/drawing/2014/main" id="{5BB09C1B-924E-42F4-9CFD-D89F701B09EF}"/>
              </a:ext>
            </a:extLst>
          </p:cNvPr>
          <p:cNvSpPr>
            <a:spLocks noGrp="1"/>
          </p:cNvSpPr>
          <p:nvPr>
            <p:ph type="body" sz="quarter" idx="14" hasCustomPrompt="1"/>
          </p:nvPr>
        </p:nvSpPr>
        <p:spPr>
          <a:xfrm>
            <a:off x="845344" y="3187304"/>
            <a:ext cx="6021000" cy="541275"/>
          </a:xfrm>
          <a:solidFill>
            <a:schemeClr val="accent5"/>
          </a:solidFill>
        </p:spPr>
        <p:txBody>
          <a:bodyPr lIns="216000" tIns="108000" rIns="216000" bIns="108000">
            <a:spAutoFit/>
          </a:bodyPr>
          <a:lstStyle>
            <a:lvl1pPr marL="0" indent="0">
              <a:lnSpc>
                <a:spcPct val="100000"/>
              </a:lnSpc>
              <a:buNone/>
              <a:defRPr sz="2100">
                <a:solidFill>
                  <a:schemeClr val="bg1"/>
                </a:solidFill>
              </a:defRPr>
            </a:lvl1pPr>
            <a:lvl2pPr>
              <a:lnSpc>
                <a:spcPct val="110000"/>
              </a:lnSpc>
              <a:defRPr sz="2100">
                <a:solidFill>
                  <a:schemeClr val="bg1"/>
                </a:solidFill>
              </a:defRPr>
            </a:lvl2pPr>
            <a:lvl3pPr>
              <a:lnSpc>
                <a:spcPct val="110000"/>
              </a:lnSpc>
              <a:defRPr sz="2100">
                <a:solidFill>
                  <a:schemeClr val="bg1"/>
                </a:solidFill>
              </a:defRPr>
            </a:lvl3pPr>
            <a:lvl4pPr>
              <a:lnSpc>
                <a:spcPct val="110000"/>
              </a:lnSpc>
              <a:defRPr sz="2100">
                <a:solidFill>
                  <a:schemeClr val="bg1"/>
                </a:solidFill>
              </a:defRPr>
            </a:lvl4pPr>
            <a:lvl5pPr>
              <a:lnSpc>
                <a:spcPct val="110000"/>
              </a:lnSpc>
              <a:defRPr sz="2100">
                <a:solidFill>
                  <a:schemeClr val="bg1"/>
                </a:solidFill>
              </a:defRPr>
            </a:lvl5pPr>
          </a:lstStyle>
          <a:p>
            <a:pPr lvl="0"/>
            <a:r>
              <a:rPr lang="de-DE" dirty="0"/>
              <a:t>Untertitel hinzufügen</a:t>
            </a:r>
            <a:endParaRPr lang="de-CH" dirty="0"/>
          </a:p>
        </p:txBody>
      </p:sp>
      <p:sp>
        <p:nvSpPr>
          <p:cNvPr id="4" name="Titel 1">
            <a:extLst>
              <a:ext uri="{FF2B5EF4-FFF2-40B4-BE49-F238E27FC236}">
                <a16:creationId xmlns:a16="http://schemas.microsoft.com/office/drawing/2014/main" id="{8FE3E4C9-DCA1-93DF-FCA6-CA1C02D60F3C}"/>
              </a:ext>
            </a:extLst>
          </p:cNvPr>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3"/>
                </a:ext>
              </a:extLst>
            </a:blip>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pic>
        <p:nvPicPr>
          <p:cNvPr id="2" name="Grafik 1">
            <a:extLst>
              <a:ext uri="{FF2B5EF4-FFF2-40B4-BE49-F238E27FC236}">
                <a16:creationId xmlns:a16="http://schemas.microsoft.com/office/drawing/2014/main" id="{57D82BC1-7839-3062-BBEE-96953006F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B0288F59-5F03-D776-5C9A-053EE00F9F16}"/>
              </a:ext>
            </a:extLst>
          </p:cNvPr>
          <p:cNvSpPr txBox="1"/>
          <p:nvPr/>
        </p:nvSpPr>
        <p:spPr>
          <a:xfrm>
            <a:off x="560785" y="4768812"/>
            <a:ext cx="898727" cy="161583"/>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224977434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folie orange">
    <p:bg>
      <p:bgPr>
        <a:solidFill>
          <a:schemeClr val="accent5"/>
        </a:solid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7449740" cy="642960"/>
          </a:xfrm>
        </p:spPr>
        <p:txBody>
          <a:bodyPr wrap="square" lIns="360000" tIns="144000" bIns="144000">
            <a:spAutoFit/>
          </a:bodyPr>
          <a:lstStyle>
            <a:lvl1pPr marL="0" indent="0" algn="l">
              <a:buNone/>
              <a:defRPr sz="21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Untertitel hinzufügen</a:t>
            </a:r>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7929" y="254451"/>
            <a:ext cx="2295000" cy="349733"/>
          </a:xfrm>
          <a:prstGeom prst="rect">
            <a:avLst/>
          </a:prstGeom>
        </p:spPr>
      </p:pic>
      <p:sp>
        <p:nvSpPr>
          <p:cNvPr id="7" name="Textplatzhalter 6">
            <a:extLst>
              <a:ext uri="{FF2B5EF4-FFF2-40B4-BE49-F238E27FC236}">
                <a16:creationId xmlns:a16="http://schemas.microsoft.com/office/drawing/2014/main" id="{A429740C-69D2-40E2-8809-7AEB8D912B92}"/>
              </a:ext>
            </a:extLst>
          </p:cNvPr>
          <p:cNvSpPr>
            <a:spLocks noGrp="1"/>
          </p:cNvSpPr>
          <p:nvPr>
            <p:ph type="body" sz="quarter" idx="10" hasCustomPrompt="1"/>
          </p:nvPr>
        </p:nvSpPr>
        <p:spPr>
          <a:xfrm>
            <a:off x="567929" y="3888001"/>
            <a:ext cx="3437334" cy="506015"/>
          </a:xfrm>
        </p:spPr>
        <p:txBody>
          <a:bodyPr lIns="360000" tIns="180000" bIns="180000"/>
          <a:lstStyle>
            <a:lvl1pPr marL="0" indent="0">
              <a:buNone/>
              <a:defRPr lang="de-CH" sz="1200" kern="1200" dirty="0">
                <a:solidFill>
                  <a:schemeClr val="accent1"/>
                </a:solidFill>
                <a:latin typeface="+mn-lt"/>
                <a:ea typeface="+mn-ea"/>
                <a:cs typeface="+mn-cs"/>
              </a:defRPr>
            </a:lvl1pPr>
          </a:lstStyle>
          <a:p>
            <a:pPr lvl="0"/>
            <a:r>
              <a:rPr lang="de-DE" dirty="0"/>
              <a:t>1. Juli 2024</a:t>
            </a:r>
            <a:endParaRPr lang="de-CH" dirty="0"/>
          </a:p>
        </p:txBody>
      </p:sp>
      <p:sp>
        <p:nvSpPr>
          <p:cNvPr id="4" name="Titel 1">
            <a:extLst>
              <a:ext uri="{FF2B5EF4-FFF2-40B4-BE49-F238E27FC236}">
                <a16:creationId xmlns:a16="http://schemas.microsoft.com/office/drawing/2014/main" id="{147DD5A5-E7C9-BF4C-63E4-B42B8C6C2B6F}"/>
              </a:ext>
            </a:extLst>
          </p:cNvPr>
          <p:cNvSpPr>
            <a:spLocks noGrp="1"/>
          </p:cNvSpPr>
          <p:nvPr>
            <p:ph type="ctrTitle" hasCustomPrompt="1"/>
          </p:nvPr>
        </p:nvSpPr>
        <p:spPr>
          <a:xfrm>
            <a:off x="567929" y="1228725"/>
            <a:ext cx="7449300" cy="504369"/>
          </a:xfrm>
          <a:blipFill dpi="0" rotWithShape="1">
            <a:blip r:embed="rId3"/>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pic>
        <p:nvPicPr>
          <p:cNvPr id="2" name="Grafik 1">
            <a:extLst>
              <a:ext uri="{FF2B5EF4-FFF2-40B4-BE49-F238E27FC236}">
                <a16:creationId xmlns:a16="http://schemas.microsoft.com/office/drawing/2014/main" id="{5A8532D8-1C4C-756A-D556-DA8493EAB5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17A1BE87-906E-9E5B-1AC5-995378796053}"/>
              </a:ext>
            </a:extLst>
          </p:cNvPr>
          <p:cNvSpPr txBox="1"/>
          <p:nvPr/>
        </p:nvSpPr>
        <p:spPr>
          <a:xfrm>
            <a:off x="560785" y="4768812"/>
            <a:ext cx="898727" cy="161583"/>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31481615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Inhaltsverzeichni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Inhaltsverzeichnis</a:t>
            </a:r>
          </a:p>
        </p:txBody>
      </p:sp>
      <p:sp>
        <p:nvSpPr>
          <p:cNvPr id="3" name="Inhaltsplatzhalter 2"/>
          <p:cNvSpPr>
            <a:spLocks noGrp="1"/>
          </p:cNvSpPr>
          <p:nvPr>
            <p:ph idx="1" hasCustomPrompt="1"/>
          </p:nvPr>
        </p:nvSpPr>
        <p:spPr>
          <a:xfrm>
            <a:off x="572400" y="1228500"/>
            <a:ext cx="7445268" cy="3299447"/>
          </a:xfrm>
        </p:spPr>
        <p:txBody>
          <a:bodyPr/>
          <a:lstStyle>
            <a:lvl1pPr marL="0" indent="-162000">
              <a:buFont typeface="Arial" panose="020B0604020202020204" pitchFamily="34" charset="0"/>
              <a:buChar char="‒"/>
              <a:defRPr sz="1650"/>
            </a:lvl1pPr>
            <a:lvl2pPr>
              <a:defRPr sz="1650"/>
            </a:lvl2pPr>
            <a:lvl3pPr marL="729000" indent="-189000">
              <a:defRPr sz="1650"/>
            </a:lvl3pPr>
            <a:lvl4pPr>
              <a:defRPr sz="1650"/>
            </a:lvl4pPr>
            <a:lvl5pPr>
              <a:defRPr sz="1650"/>
            </a:lvl5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13701301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titel weiss">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spTree>
    <p:extLst>
      <p:ext uri="{BB962C8B-B14F-4D97-AF65-F5344CB8AC3E}">
        <p14:creationId xmlns:p14="http://schemas.microsoft.com/office/powerpoint/2010/main" val="67773391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apiteltitel orange">
    <p:bg>
      <p:bgPr>
        <a:solidFill>
          <a:schemeClr val="accent5"/>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spTree>
    <p:extLst>
      <p:ext uri="{BB962C8B-B14F-4D97-AF65-F5344CB8AC3E}">
        <p14:creationId xmlns:p14="http://schemas.microsoft.com/office/powerpoint/2010/main" val="204923680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p>
            <a:r>
              <a:rPr lang="de-CH" dirty="0"/>
              <a:t>Titel hinzufügen</a:t>
            </a:r>
          </a:p>
        </p:txBody>
      </p:sp>
      <p:sp>
        <p:nvSpPr>
          <p:cNvPr id="3" name="Inhaltsplatzhalter 2"/>
          <p:cNvSpPr>
            <a:spLocks noGrp="1"/>
          </p:cNvSpPr>
          <p:nvPr>
            <p:ph idx="1" hasCustomPrompt="1"/>
          </p:nvPr>
        </p:nvSpPr>
        <p:spPr>
          <a:xfrm>
            <a:off x="572400" y="1228500"/>
            <a:ext cx="7445268" cy="3299447"/>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415645670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400" y="1228725"/>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4572000" y="1228725"/>
            <a:ext cx="3446860"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323499321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4572000" y="1228725"/>
            <a:ext cx="3445668"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572400" y="1285911"/>
            <a:ext cx="3433763"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23956273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572400" y="1228726"/>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4578043" y="1285912"/>
            <a:ext cx="3440817"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5613718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9144000" cy="5143500"/>
          </a:xfrm>
          <a:pattFill prst="lgCheck">
            <a:fgClr>
              <a:schemeClr val="bg1">
                <a:lumMod val="85000"/>
              </a:schemeClr>
            </a:fgClr>
            <a:bgClr>
              <a:schemeClr val="bg1"/>
            </a:bgClr>
          </a:pattFill>
        </p:spPr>
        <p:txBody>
          <a:bodyPr tIns="720000" anchor="ctr"/>
          <a:lstStyle>
            <a:lvl1pPr marL="0" indent="0" algn="ctr">
              <a:buNone/>
              <a:defRPr sz="900"/>
            </a:lvl1pPr>
          </a:lstStyle>
          <a:p>
            <a:r>
              <a:rPr lang="de-DE"/>
              <a:t>Bild durch Klicken auf Symbol hinzufügen</a:t>
            </a:r>
            <a:endParaRPr lang="de-CH"/>
          </a:p>
        </p:txBody>
      </p:sp>
    </p:spTree>
    <p:extLst>
      <p:ext uri="{BB962C8B-B14F-4D97-AF65-F5344CB8AC3E}">
        <p14:creationId xmlns:p14="http://schemas.microsoft.com/office/powerpoint/2010/main" val="23270847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rei Spalt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691" y="573528"/>
            <a:ext cx="8071247" cy="513057"/>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691" y="3084806"/>
            <a:ext cx="2371238"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3415801" y="3084806"/>
            <a:ext cx="2376000"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9" name="Inhaltsplatzhalter 3">
            <a:extLst>
              <a:ext uri="{FF2B5EF4-FFF2-40B4-BE49-F238E27FC236}">
                <a16:creationId xmlns:a16="http://schemas.microsoft.com/office/drawing/2014/main" id="{46E42750-2ADE-7B0D-C1C6-9DEFD2667D6B}"/>
              </a:ext>
            </a:extLst>
          </p:cNvPr>
          <p:cNvSpPr>
            <a:spLocks noGrp="1"/>
          </p:cNvSpPr>
          <p:nvPr>
            <p:ph sz="half" idx="13" hasCustomPrompt="1"/>
          </p:nvPr>
        </p:nvSpPr>
        <p:spPr>
          <a:xfrm>
            <a:off x="6263673" y="3084806"/>
            <a:ext cx="2381455"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0" name="Inhaltsplatzhalter 2">
            <a:extLst>
              <a:ext uri="{FF2B5EF4-FFF2-40B4-BE49-F238E27FC236}">
                <a16:creationId xmlns:a16="http://schemas.microsoft.com/office/drawing/2014/main" id="{B8077CBF-E44E-C11A-4C75-48AB087CA546}"/>
              </a:ext>
            </a:extLst>
          </p:cNvPr>
          <p:cNvSpPr>
            <a:spLocks noGrp="1"/>
          </p:cNvSpPr>
          <p:nvPr>
            <p:ph sz="half" idx="14" hasCustomPrompt="1"/>
          </p:nvPr>
        </p:nvSpPr>
        <p:spPr>
          <a:xfrm>
            <a:off x="572691" y="1228725"/>
            <a:ext cx="2371238"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1" name="Inhaltsplatzhalter 2">
            <a:extLst>
              <a:ext uri="{FF2B5EF4-FFF2-40B4-BE49-F238E27FC236}">
                <a16:creationId xmlns:a16="http://schemas.microsoft.com/office/drawing/2014/main" id="{1F6E69DC-3FB7-B055-B81E-F0B4969DB123}"/>
              </a:ext>
            </a:extLst>
          </p:cNvPr>
          <p:cNvSpPr>
            <a:spLocks noGrp="1"/>
          </p:cNvSpPr>
          <p:nvPr>
            <p:ph sz="half" idx="15" hasCustomPrompt="1"/>
          </p:nvPr>
        </p:nvSpPr>
        <p:spPr>
          <a:xfrm>
            <a:off x="3415801" y="1228725"/>
            <a:ext cx="2376000"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2" name="Inhaltsplatzhalter 2">
            <a:extLst>
              <a:ext uri="{FF2B5EF4-FFF2-40B4-BE49-F238E27FC236}">
                <a16:creationId xmlns:a16="http://schemas.microsoft.com/office/drawing/2014/main" id="{417D3D37-1CD2-5EC9-E525-B7164EFDFD80}"/>
              </a:ext>
            </a:extLst>
          </p:cNvPr>
          <p:cNvSpPr>
            <a:spLocks noGrp="1"/>
          </p:cNvSpPr>
          <p:nvPr>
            <p:ph sz="half" idx="16" hasCustomPrompt="1"/>
          </p:nvPr>
        </p:nvSpPr>
        <p:spPr>
          <a:xfrm>
            <a:off x="6263673" y="1233609"/>
            <a:ext cx="2381455"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Tree>
    <p:extLst>
      <p:ext uri="{BB962C8B-B14F-4D97-AF65-F5344CB8AC3E}">
        <p14:creationId xmlns:p14="http://schemas.microsoft.com/office/powerpoint/2010/main" val="553731556"/>
      </p:ext>
    </p:extLst>
  </p:cSld>
  <p:clrMapOvr>
    <a:masterClrMapping/>
  </p:clrMapOvr>
  <p:hf sldNum="0" hdr="0" ftr="0" dt="0"/>
  <p:extLst>
    <p:ext uri="{DCECCB84-F9BA-43D5-87BE-67443E8EF086}">
      <p15:sldGuideLst xmlns:p15="http://schemas.microsoft.com/office/powerpoint/2012/main">
        <p15:guide id="1" orient="horz" pos="2588">
          <p15:clr>
            <a:srgbClr val="A4A3A4"/>
          </p15:clr>
        </p15:guide>
        <p15:guide id="2" pos="726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Aufzählung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67928" y="573528"/>
            <a:ext cx="7449740" cy="621069"/>
          </a:xfrm>
        </p:spPr>
        <p:txBody>
          <a:bodyPr/>
          <a:lstStyle>
            <a:lvl1pPr>
              <a:defRPr/>
            </a:lvl1pPr>
          </a:lstStyle>
          <a:p>
            <a:r>
              <a:rPr lang="de-CH" dirty="0"/>
              <a:t>Aufzählung (Zahlen)</a:t>
            </a:r>
          </a:p>
        </p:txBody>
      </p:sp>
      <p:sp>
        <p:nvSpPr>
          <p:cNvPr id="3" name="Inhaltsplatzhalter 2"/>
          <p:cNvSpPr>
            <a:spLocks noGrp="1"/>
          </p:cNvSpPr>
          <p:nvPr>
            <p:ph idx="1" hasCustomPrompt="1"/>
          </p:nvPr>
        </p:nvSpPr>
        <p:spPr>
          <a:xfrm>
            <a:off x="567928" y="1228500"/>
            <a:ext cx="7449740" cy="3299447"/>
          </a:xfrm>
        </p:spPr>
        <p:txBody>
          <a:bodyPr/>
          <a:lstStyle>
            <a:lvl1pPr marL="342900" indent="-342900">
              <a:buFont typeface="+mj-lt"/>
              <a:buAutoNum type="arabicPlain"/>
              <a:tabLst/>
              <a:defRPr sz="1650"/>
            </a:lvl1pPr>
            <a:lvl2pPr marL="612900" indent="-342900">
              <a:buFont typeface="+mj-lt"/>
              <a:buAutoNum type="arabicPeriod"/>
              <a:defRPr sz="1650"/>
            </a:lvl2pPr>
            <a:lvl3pPr marL="882900" indent="-342900">
              <a:buFont typeface="+mj-lt"/>
              <a:buAutoNum type="arabicPeriod"/>
              <a:defRPr sz="1650"/>
            </a:lvl3pPr>
            <a:lvl4pPr marL="810000" indent="0">
              <a:buFont typeface="+mj-lt"/>
              <a:buNone/>
              <a:defRPr sz="1650"/>
            </a:lvl4pPr>
            <a:lvl5pPr marL="1080000" indent="0">
              <a:buFont typeface="+mj-lt"/>
              <a:buNone/>
              <a:defRPr sz="1650"/>
            </a:lvl5pPr>
          </a:lstStyle>
          <a:p>
            <a:pPr marL="457200">
              <a:buAutoNum type="arabicPlain"/>
            </a:pPr>
            <a:r>
              <a:rPr lang="de-CH" dirty="0"/>
              <a:t>Aufzählung</a:t>
            </a:r>
          </a:p>
          <a:p>
            <a:pPr marL="457200">
              <a:buAutoNum type="arabicPlain"/>
            </a:pPr>
            <a:r>
              <a:rPr lang="de-CH" dirty="0"/>
              <a:t>Aufzählung </a:t>
            </a:r>
          </a:p>
          <a:p>
            <a:pPr marL="457200">
              <a:buAutoNum type="arabicPlain"/>
            </a:pPr>
            <a:r>
              <a:rPr lang="de-CH" dirty="0"/>
              <a:t>Aufzählung </a:t>
            </a:r>
          </a:p>
          <a:p>
            <a:pPr marL="457200">
              <a:buAutoNum type="arabicPlain"/>
            </a:pPr>
            <a:r>
              <a:rPr lang="de-CH" dirty="0"/>
              <a:t>Aufzählung </a:t>
            </a:r>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95674297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orange">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998943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weis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057308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757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Titelfolie Akzent orange_ohne Untertitel">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2" name="Titel 1"/>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2"/>
                </a:ext>
              </a:extLst>
            </a:blip>
            <a:srcRect/>
            <a:stretch>
              <a:fillRect/>
            </a:stretch>
          </a:blipFill>
        </p:spPr>
        <p:txBody>
          <a:bodyPr wrap="square" lIns="324000" anchor="t" anchorCtr="0">
            <a:spAutoFit/>
          </a:bodyPr>
          <a:lstStyle>
            <a:lvl1pPr algn="l">
              <a:lnSpc>
                <a:spcPct val="95000"/>
              </a:lnSpc>
              <a:defRPr sz="3450">
                <a:solidFill>
                  <a:schemeClr val="accent1"/>
                </a:solidFill>
              </a:defRPr>
            </a:lvl1pPr>
          </a:lstStyle>
          <a:p>
            <a:r>
              <a:rPr lang="de-CH" dirty="0"/>
              <a:t>Titel</a:t>
            </a: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pic>
        <p:nvPicPr>
          <p:cNvPr id="15" name="Grafik 14">
            <a:extLst>
              <a:ext uri="{FF2B5EF4-FFF2-40B4-BE49-F238E27FC236}">
                <a16:creationId xmlns:a16="http://schemas.microsoft.com/office/drawing/2014/main" id="{AB6FB3FB-AE83-90D7-DB94-E77CF3BE16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16" name="Textfeld 15">
            <a:extLst>
              <a:ext uri="{FF2B5EF4-FFF2-40B4-BE49-F238E27FC236}">
                <a16:creationId xmlns:a16="http://schemas.microsoft.com/office/drawing/2014/main" id="{EBD4CA1E-1DD9-9573-85CA-49C5C2749AA7}"/>
              </a:ext>
            </a:extLst>
          </p:cNvPr>
          <p:cNvSpPr txBox="1"/>
          <p:nvPr/>
        </p:nvSpPr>
        <p:spPr>
          <a:xfrm>
            <a:off x="560785" y="4768811"/>
            <a:ext cx="898727" cy="176074"/>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984501258"/>
      </p:ext>
    </p:extLst>
  </p:cSld>
  <p:clrMapOvr>
    <a:masterClrMapping/>
  </p:clrMapOvr>
  <p:hf sldNum="0" hdr="0" ft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itelfolie Akzent orange_mit Untertitel">
    <p:spTree>
      <p:nvGrpSpPr>
        <p:cNvPr id="1" name=""/>
        <p:cNvGrpSpPr/>
        <p:nvPr/>
      </p:nvGrpSpPr>
      <p:grpSpPr>
        <a:xfrm>
          <a:off x="0" y="0"/>
          <a:ext cx="0" cy="0"/>
          <a:chOff x="0" y="0"/>
          <a:chExt cx="0" cy="0"/>
        </a:xfrm>
      </p:grpSpPr>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8" name="Textplatzhalter 7">
            <a:extLst>
              <a:ext uri="{FF2B5EF4-FFF2-40B4-BE49-F238E27FC236}">
                <a16:creationId xmlns:a16="http://schemas.microsoft.com/office/drawing/2014/main" id="{5BB09C1B-924E-42F4-9CFD-D89F701B09EF}"/>
              </a:ext>
            </a:extLst>
          </p:cNvPr>
          <p:cNvSpPr>
            <a:spLocks noGrp="1"/>
          </p:cNvSpPr>
          <p:nvPr>
            <p:ph type="body" sz="quarter" idx="14" hasCustomPrompt="1"/>
          </p:nvPr>
        </p:nvSpPr>
        <p:spPr>
          <a:xfrm>
            <a:off x="845344" y="3187304"/>
            <a:ext cx="6021000" cy="541275"/>
          </a:xfrm>
          <a:solidFill>
            <a:schemeClr val="accent5"/>
          </a:solidFill>
        </p:spPr>
        <p:txBody>
          <a:bodyPr lIns="216000" tIns="108000" rIns="216000" bIns="108000">
            <a:spAutoFit/>
          </a:bodyPr>
          <a:lstStyle>
            <a:lvl1pPr marL="0" indent="0">
              <a:lnSpc>
                <a:spcPct val="100000"/>
              </a:lnSpc>
              <a:buNone/>
              <a:defRPr sz="2100">
                <a:solidFill>
                  <a:schemeClr val="bg1"/>
                </a:solidFill>
              </a:defRPr>
            </a:lvl1pPr>
            <a:lvl2pPr>
              <a:lnSpc>
                <a:spcPct val="110000"/>
              </a:lnSpc>
              <a:defRPr sz="2100">
                <a:solidFill>
                  <a:schemeClr val="bg1"/>
                </a:solidFill>
              </a:defRPr>
            </a:lvl2pPr>
            <a:lvl3pPr>
              <a:lnSpc>
                <a:spcPct val="110000"/>
              </a:lnSpc>
              <a:defRPr sz="2100">
                <a:solidFill>
                  <a:schemeClr val="bg1"/>
                </a:solidFill>
              </a:defRPr>
            </a:lvl3pPr>
            <a:lvl4pPr>
              <a:lnSpc>
                <a:spcPct val="110000"/>
              </a:lnSpc>
              <a:defRPr sz="2100">
                <a:solidFill>
                  <a:schemeClr val="bg1"/>
                </a:solidFill>
              </a:defRPr>
            </a:lvl4pPr>
            <a:lvl5pPr>
              <a:lnSpc>
                <a:spcPct val="110000"/>
              </a:lnSpc>
              <a:defRPr sz="2100">
                <a:solidFill>
                  <a:schemeClr val="bg1"/>
                </a:solidFill>
              </a:defRPr>
            </a:lvl5pPr>
          </a:lstStyle>
          <a:p>
            <a:pPr lvl="0"/>
            <a:r>
              <a:rPr lang="de-DE" dirty="0"/>
              <a:t>Untertitel hinzufügen</a:t>
            </a:r>
            <a:endParaRPr lang="de-CH" dirty="0"/>
          </a:p>
        </p:txBody>
      </p:sp>
      <p:sp>
        <p:nvSpPr>
          <p:cNvPr id="4" name="Titel 1">
            <a:extLst>
              <a:ext uri="{FF2B5EF4-FFF2-40B4-BE49-F238E27FC236}">
                <a16:creationId xmlns:a16="http://schemas.microsoft.com/office/drawing/2014/main" id="{8FE3E4C9-DCA1-93DF-FCA6-CA1C02D60F3C}"/>
              </a:ext>
            </a:extLst>
          </p:cNvPr>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3"/>
                </a:ext>
              </a:extLst>
            </a:blip>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pic>
        <p:nvPicPr>
          <p:cNvPr id="2" name="Grafik 1">
            <a:extLst>
              <a:ext uri="{FF2B5EF4-FFF2-40B4-BE49-F238E27FC236}">
                <a16:creationId xmlns:a16="http://schemas.microsoft.com/office/drawing/2014/main" id="{57D82BC1-7839-3062-BBEE-96953006F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B0288F59-5F03-D776-5C9A-053EE00F9F16}"/>
              </a:ext>
            </a:extLst>
          </p:cNvPr>
          <p:cNvSpPr txBox="1"/>
          <p:nvPr/>
        </p:nvSpPr>
        <p:spPr>
          <a:xfrm>
            <a:off x="560785" y="4768811"/>
            <a:ext cx="898727" cy="176074"/>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153511517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elfolie orange">
    <p:bg>
      <p:bgPr>
        <a:solidFill>
          <a:schemeClr val="accent5"/>
        </a:solid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7449740" cy="642960"/>
          </a:xfrm>
        </p:spPr>
        <p:txBody>
          <a:bodyPr wrap="square" lIns="360000" tIns="144000" bIns="144000">
            <a:spAutoFit/>
          </a:bodyPr>
          <a:lstStyle>
            <a:lvl1pPr marL="0" indent="0" algn="l">
              <a:buNone/>
              <a:defRPr sz="21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Untertitel hinzufügen</a:t>
            </a:r>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7929" y="254451"/>
            <a:ext cx="2295000" cy="349733"/>
          </a:xfrm>
          <a:prstGeom prst="rect">
            <a:avLst/>
          </a:prstGeom>
        </p:spPr>
      </p:pic>
      <p:sp>
        <p:nvSpPr>
          <p:cNvPr id="7" name="Textplatzhalter 6">
            <a:extLst>
              <a:ext uri="{FF2B5EF4-FFF2-40B4-BE49-F238E27FC236}">
                <a16:creationId xmlns:a16="http://schemas.microsoft.com/office/drawing/2014/main" id="{A429740C-69D2-40E2-8809-7AEB8D912B92}"/>
              </a:ext>
            </a:extLst>
          </p:cNvPr>
          <p:cNvSpPr>
            <a:spLocks noGrp="1"/>
          </p:cNvSpPr>
          <p:nvPr>
            <p:ph type="body" sz="quarter" idx="10" hasCustomPrompt="1"/>
          </p:nvPr>
        </p:nvSpPr>
        <p:spPr>
          <a:xfrm>
            <a:off x="567929" y="3888001"/>
            <a:ext cx="3437334" cy="506015"/>
          </a:xfrm>
        </p:spPr>
        <p:txBody>
          <a:bodyPr lIns="360000" tIns="180000" bIns="180000"/>
          <a:lstStyle>
            <a:lvl1pPr marL="0" indent="0">
              <a:buNone/>
              <a:defRPr lang="de-CH" sz="1200" kern="1200" dirty="0">
                <a:solidFill>
                  <a:schemeClr val="accent1"/>
                </a:solidFill>
                <a:latin typeface="+mn-lt"/>
                <a:ea typeface="+mn-ea"/>
                <a:cs typeface="+mn-cs"/>
              </a:defRPr>
            </a:lvl1pPr>
          </a:lstStyle>
          <a:p>
            <a:pPr lvl="0"/>
            <a:r>
              <a:rPr lang="de-DE" dirty="0"/>
              <a:t>1. Juli 2024</a:t>
            </a:r>
            <a:endParaRPr lang="de-CH" dirty="0"/>
          </a:p>
        </p:txBody>
      </p:sp>
      <p:sp>
        <p:nvSpPr>
          <p:cNvPr id="4" name="Titel 1">
            <a:extLst>
              <a:ext uri="{FF2B5EF4-FFF2-40B4-BE49-F238E27FC236}">
                <a16:creationId xmlns:a16="http://schemas.microsoft.com/office/drawing/2014/main" id="{147DD5A5-E7C9-BF4C-63E4-B42B8C6C2B6F}"/>
              </a:ext>
            </a:extLst>
          </p:cNvPr>
          <p:cNvSpPr>
            <a:spLocks noGrp="1"/>
          </p:cNvSpPr>
          <p:nvPr>
            <p:ph type="ctrTitle" hasCustomPrompt="1"/>
          </p:nvPr>
        </p:nvSpPr>
        <p:spPr>
          <a:xfrm>
            <a:off x="567929" y="1228725"/>
            <a:ext cx="7449300" cy="504369"/>
          </a:xfrm>
          <a:blipFill dpi="0" rotWithShape="1">
            <a:blip r:embed="rId3"/>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pic>
        <p:nvPicPr>
          <p:cNvPr id="2" name="Grafik 1">
            <a:extLst>
              <a:ext uri="{FF2B5EF4-FFF2-40B4-BE49-F238E27FC236}">
                <a16:creationId xmlns:a16="http://schemas.microsoft.com/office/drawing/2014/main" id="{5A8532D8-1C4C-756A-D556-DA8493EAB5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17A1BE87-906E-9E5B-1AC5-995378796053}"/>
              </a:ext>
            </a:extLst>
          </p:cNvPr>
          <p:cNvSpPr txBox="1"/>
          <p:nvPr/>
        </p:nvSpPr>
        <p:spPr>
          <a:xfrm>
            <a:off x="560785" y="4768811"/>
            <a:ext cx="898727" cy="176074"/>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295981992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Inhaltsverzeichni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Inhaltsverzeichnis</a:t>
            </a:r>
          </a:p>
        </p:txBody>
      </p:sp>
      <p:sp>
        <p:nvSpPr>
          <p:cNvPr id="3" name="Inhaltsplatzhalter 2"/>
          <p:cNvSpPr>
            <a:spLocks noGrp="1"/>
          </p:cNvSpPr>
          <p:nvPr>
            <p:ph idx="1" hasCustomPrompt="1"/>
          </p:nvPr>
        </p:nvSpPr>
        <p:spPr>
          <a:xfrm>
            <a:off x="572400" y="1228500"/>
            <a:ext cx="7445268" cy="3299447"/>
          </a:xfrm>
        </p:spPr>
        <p:txBody>
          <a:bodyPr/>
          <a:lstStyle>
            <a:lvl1pPr marL="0" indent="-162000">
              <a:buFont typeface="Arial" panose="020B0604020202020204" pitchFamily="34" charset="0"/>
              <a:buChar char="‒"/>
              <a:defRPr sz="1650"/>
            </a:lvl1pPr>
            <a:lvl2pPr>
              <a:defRPr sz="1650"/>
            </a:lvl2pPr>
            <a:lvl3pPr marL="729000" indent="-189000">
              <a:defRPr sz="1650"/>
            </a:lvl3pPr>
            <a:lvl4pPr>
              <a:defRPr sz="1650"/>
            </a:lvl4pPr>
            <a:lvl5pPr>
              <a:defRPr sz="1650"/>
            </a:lvl5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1593518397"/>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piteltitel weiss">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spTree>
    <p:extLst>
      <p:ext uri="{BB962C8B-B14F-4D97-AF65-F5344CB8AC3E}">
        <p14:creationId xmlns:p14="http://schemas.microsoft.com/office/powerpoint/2010/main" val="267689399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apiteltitel orange">
    <p:bg>
      <p:bgPr>
        <a:solidFill>
          <a:schemeClr val="accent5"/>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spTree>
    <p:extLst>
      <p:ext uri="{BB962C8B-B14F-4D97-AF65-F5344CB8AC3E}">
        <p14:creationId xmlns:p14="http://schemas.microsoft.com/office/powerpoint/2010/main" val="83982419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p>
            <a:r>
              <a:rPr lang="de-CH" dirty="0"/>
              <a:t>Titel hinzufügen</a:t>
            </a:r>
          </a:p>
        </p:txBody>
      </p:sp>
      <p:sp>
        <p:nvSpPr>
          <p:cNvPr id="3" name="Inhaltsplatzhalter 2"/>
          <p:cNvSpPr>
            <a:spLocks noGrp="1"/>
          </p:cNvSpPr>
          <p:nvPr>
            <p:ph idx="1" hasCustomPrompt="1"/>
          </p:nvPr>
        </p:nvSpPr>
        <p:spPr>
          <a:xfrm>
            <a:off x="572400" y="1228500"/>
            <a:ext cx="7445268" cy="3299447"/>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61669555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400" y="1228725"/>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4572000" y="1228725"/>
            <a:ext cx="3446860"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162093489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ild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4572000" y="1228725"/>
            <a:ext cx="3445668"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572400" y="1285911"/>
            <a:ext cx="3433763"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375004067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572400" y="1228726"/>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4578043" y="1285912"/>
            <a:ext cx="3440817"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1499282558"/>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9144000" cy="5143500"/>
          </a:xfrm>
          <a:pattFill prst="lgCheck">
            <a:fgClr>
              <a:schemeClr val="bg1">
                <a:lumMod val="85000"/>
              </a:schemeClr>
            </a:fgClr>
            <a:bgClr>
              <a:schemeClr val="bg1"/>
            </a:bgClr>
          </a:pattFill>
        </p:spPr>
        <p:txBody>
          <a:bodyPr tIns="720000" anchor="ctr"/>
          <a:lstStyle>
            <a:lvl1pPr marL="0" indent="0" algn="ctr">
              <a:buNone/>
              <a:defRPr sz="900"/>
            </a:lvl1pPr>
          </a:lstStyle>
          <a:p>
            <a:r>
              <a:rPr lang="de-DE"/>
              <a:t>Bild durch Klicken auf Symbol hinzufügen</a:t>
            </a:r>
            <a:endParaRPr lang="de-CH"/>
          </a:p>
        </p:txBody>
      </p:sp>
    </p:spTree>
    <p:extLst>
      <p:ext uri="{BB962C8B-B14F-4D97-AF65-F5344CB8AC3E}">
        <p14:creationId xmlns:p14="http://schemas.microsoft.com/office/powerpoint/2010/main" val="999278836"/>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rei Spalt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691" y="573528"/>
            <a:ext cx="8071247" cy="513057"/>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691" y="3084806"/>
            <a:ext cx="2371238"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3415801" y="3084806"/>
            <a:ext cx="2376000"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9" name="Inhaltsplatzhalter 3">
            <a:extLst>
              <a:ext uri="{FF2B5EF4-FFF2-40B4-BE49-F238E27FC236}">
                <a16:creationId xmlns:a16="http://schemas.microsoft.com/office/drawing/2014/main" id="{46E42750-2ADE-7B0D-C1C6-9DEFD2667D6B}"/>
              </a:ext>
            </a:extLst>
          </p:cNvPr>
          <p:cNvSpPr>
            <a:spLocks noGrp="1"/>
          </p:cNvSpPr>
          <p:nvPr>
            <p:ph sz="half" idx="13" hasCustomPrompt="1"/>
          </p:nvPr>
        </p:nvSpPr>
        <p:spPr>
          <a:xfrm>
            <a:off x="6263673" y="3084806"/>
            <a:ext cx="2381455"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0" name="Inhaltsplatzhalter 2">
            <a:extLst>
              <a:ext uri="{FF2B5EF4-FFF2-40B4-BE49-F238E27FC236}">
                <a16:creationId xmlns:a16="http://schemas.microsoft.com/office/drawing/2014/main" id="{B8077CBF-E44E-C11A-4C75-48AB087CA546}"/>
              </a:ext>
            </a:extLst>
          </p:cNvPr>
          <p:cNvSpPr>
            <a:spLocks noGrp="1"/>
          </p:cNvSpPr>
          <p:nvPr>
            <p:ph sz="half" idx="14" hasCustomPrompt="1"/>
          </p:nvPr>
        </p:nvSpPr>
        <p:spPr>
          <a:xfrm>
            <a:off x="572691" y="1228725"/>
            <a:ext cx="2371238"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1" name="Inhaltsplatzhalter 2">
            <a:extLst>
              <a:ext uri="{FF2B5EF4-FFF2-40B4-BE49-F238E27FC236}">
                <a16:creationId xmlns:a16="http://schemas.microsoft.com/office/drawing/2014/main" id="{1F6E69DC-3FB7-B055-B81E-F0B4969DB123}"/>
              </a:ext>
            </a:extLst>
          </p:cNvPr>
          <p:cNvSpPr>
            <a:spLocks noGrp="1"/>
          </p:cNvSpPr>
          <p:nvPr>
            <p:ph sz="half" idx="15" hasCustomPrompt="1"/>
          </p:nvPr>
        </p:nvSpPr>
        <p:spPr>
          <a:xfrm>
            <a:off x="3415801" y="1228725"/>
            <a:ext cx="2376000"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2" name="Inhaltsplatzhalter 2">
            <a:extLst>
              <a:ext uri="{FF2B5EF4-FFF2-40B4-BE49-F238E27FC236}">
                <a16:creationId xmlns:a16="http://schemas.microsoft.com/office/drawing/2014/main" id="{417D3D37-1CD2-5EC9-E525-B7164EFDFD80}"/>
              </a:ext>
            </a:extLst>
          </p:cNvPr>
          <p:cNvSpPr>
            <a:spLocks noGrp="1"/>
          </p:cNvSpPr>
          <p:nvPr>
            <p:ph sz="half" idx="16" hasCustomPrompt="1"/>
          </p:nvPr>
        </p:nvSpPr>
        <p:spPr>
          <a:xfrm>
            <a:off x="6263673" y="1233609"/>
            <a:ext cx="2381455"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Tree>
    <p:extLst>
      <p:ext uri="{BB962C8B-B14F-4D97-AF65-F5344CB8AC3E}">
        <p14:creationId xmlns:p14="http://schemas.microsoft.com/office/powerpoint/2010/main" val="3664423739"/>
      </p:ext>
    </p:extLst>
  </p:cSld>
  <p:clrMapOvr>
    <a:masterClrMapping/>
  </p:clrMapOvr>
  <p:hf sldNum="0" hdr="0" ftr="0" dt="0"/>
  <p:extLst>
    <p:ext uri="{DCECCB84-F9BA-43D5-87BE-67443E8EF086}">
      <p15:sldGuideLst xmlns:p15="http://schemas.microsoft.com/office/powerpoint/2012/main">
        <p15:guide id="1" orient="horz" pos="2588">
          <p15:clr>
            <a:srgbClr val="A4A3A4"/>
          </p15:clr>
        </p15:guide>
        <p15:guide id="2" pos="726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ufzählung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67928" y="573528"/>
            <a:ext cx="7449740" cy="621069"/>
          </a:xfrm>
        </p:spPr>
        <p:txBody>
          <a:bodyPr/>
          <a:lstStyle>
            <a:lvl1pPr>
              <a:defRPr/>
            </a:lvl1pPr>
          </a:lstStyle>
          <a:p>
            <a:r>
              <a:rPr lang="de-CH" dirty="0"/>
              <a:t>Aufzählung (Zahlen)</a:t>
            </a:r>
          </a:p>
        </p:txBody>
      </p:sp>
      <p:sp>
        <p:nvSpPr>
          <p:cNvPr id="3" name="Inhaltsplatzhalter 2"/>
          <p:cNvSpPr>
            <a:spLocks noGrp="1"/>
          </p:cNvSpPr>
          <p:nvPr>
            <p:ph idx="1" hasCustomPrompt="1"/>
          </p:nvPr>
        </p:nvSpPr>
        <p:spPr>
          <a:xfrm>
            <a:off x="567928" y="1228500"/>
            <a:ext cx="7449740" cy="3299447"/>
          </a:xfrm>
        </p:spPr>
        <p:txBody>
          <a:bodyPr/>
          <a:lstStyle>
            <a:lvl1pPr marL="342900" indent="-342900">
              <a:buFont typeface="+mj-lt"/>
              <a:buAutoNum type="arabicPlain"/>
              <a:tabLst/>
              <a:defRPr sz="1650"/>
            </a:lvl1pPr>
            <a:lvl2pPr marL="612900" indent="-342900">
              <a:buFont typeface="+mj-lt"/>
              <a:buAutoNum type="arabicPeriod"/>
              <a:defRPr sz="1650"/>
            </a:lvl2pPr>
            <a:lvl3pPr marL="882900" indent="-342900">
              <a:buFont typeface="+mj-lt"/>
              <a:buAutoNum type="arabicPeriod"/>
              <a:defRPr sz="1650"/>
            </a:lvl3pPr>
            <a:lvl4pPr marL="810000" indent="0">
              <a:buFont typeface="+mj-lt"/>
              <a:buNone/>
              <a:defRPr sz="1650"/>
            </a:lvl4pPr>
            <a:lvl5pPr marL="1080000" indent="0">
              <a:buFont typeface="+mj-lt"/>
              <a:buNone/>
              <a:defRPr sz="1650"/>
            </a:lvl5pPr>
          </a:lstStyle>
          <a:p>
            <a:pPr marL="457200">
              <a:buAutoNum type="arabicPlain"/>
            </a:pPr>
            <a:r>
              <a:rPr lang="de-CH" dirty="0"/>
              <a:t>Aufzählung</a:t>
            </a:r>
          </a:p>
          <a:p>
            <a:pPr marL="457200">
              <a:buAutoNum type="arabicPlain"/>
            </a:pPr>
            <a:r>
              <a:rPr lang="de-CH" dirty="0"/>
              <a:t>Aufzählung </a:t>
            </a:r>
          </a:p>
          <a:p>
            <a:pPr marL="457200">
              <a:buAutoNum type="arabicPlain"/>
            </a:pPr>
            <a:r>
              <a:rPr lang="de-CH" dirty="0"/>
              <a:t>Aufzählung </a:t>
            </a:r>
          </a:p>
          <a:p>
            <a:pPr marL="457200">
              <a:buAutoNum type="arabicPlain"/>
            </a:pPr>
            <a:r>
              <a:rPr lang="de-CH" dirty="0"/>
              <a:t>Aufzählung </a:t>
            </a:r>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982020227"/>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orange">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161965"/>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r weis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247948"/>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48075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Titelfolie Akzent orange_ohne Untertitel">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2" name="Titel 1"/>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2"/>
                </a:ext>
              </a:extLst>
            </a:blip>
            <a:srcRect/>
            <a:stretch>
              <a:fillRect/>
            </a:stretch>
          </a:blipFill>
        </p:spPr>
        <p:txBody>
          <a:bodyPr wrap="square" lIns="324000" anchor="t" anchorCtr="0">
            <a:spAutoFit/>
          </a:bodyPr>
          <a:lstStyle>
            <a:lvl1pPr algn="l">
              <a:lnSpc>
                <a:spcPct val="95000"/>
              </a:lnSpc>
              <a:defRPr sz="3450">
                <a:solidFill>
                  <a:schemeClr val="accent1"/>
                </a:solidFill>
              </a:defRPr>
            </a:lvl1pPr>
          </a:lstStyle>
          <a:p>
            <a:r>
              <a:rPr lang="de-CH" dirty="0"/>
              <a:t>Titel</a:t>
            </a: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pic>
        <p:nvPicPr>
          <p:cNvPr id="15" name="Grafik 14">
            <a:extLst>
              <a:ext uri="{FF2B5EF4-FFF2-40B4-BE49-F238E27FC236}">
                <a16:creationId xmlns:a16="http://schemas.microsoft.com/office/drawing/2014/main" id="{AB6FB3FB-AE83-90D7-DB94-E77CF3BE16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16" name="Textfeld 15">
            <a:extLst>
              <a:ext uri="{FF2B5EF4-FFF2-40B4-BE49-F238E27FC236}">
                <a16:creationId xmlns:a16="http://schemas.microsoft.com/office/drawing/2014/main" id="{EBD4CA1E-1DD9-9573-85CA-49C5C2749AA7}"/>
              </a:ext>
            </a:extLst>
          </p:cNvPr>
          <p:cNvSpPr txBox="1"/>
          <p:nvPr/>
        </p:nvSpPr>
        <p:spPr>
          <a:xfrm>
            <a:off x="560785" y="4768811"/>
            <a:ext cx="898727" cy="176074"/>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3383665113"/>
      </p:ext>
    </p:extLst>
  </p:cSld>
  <p:clrMapOvr>
    <a:masterClrMapping/>
  </p:clrMapOvr>
  <p:hf sldNum="0" hdr="0" ftr="0" dt="0"/>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elfolie Akzent orange_mit Untertitel">
    <p:spTree>
      <p:nvGrpSpPr>
        <p:cNvPr id="1" name=""/>
        <p:cNvGrpSpPr/>
        <p:nvPr/>
      </p:nvGrpSpPr>
      <p:grpSpPr>
        <a:xfrm>
          <a:off x="0" y="0"/>
          <a:ext cx="0" cy="0"/>
          <a:chOff x="0" y="0"/>
          <a:chExt cx="0" cy="0"/>
        </a:xfrm>
      </p:grpSpPr>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8" name="Textplatzhalter 7">
            <a:extLst>
              <a:ext uri="{FF2B5EF4-FFF2-40B4-BE49-F238E27FC236}">
                <a16:creationId xmlns:a16="http://schemas.microsoft.com/office/drawing/2014/main" id="{5BB09C1B-924E-42F4-9CFD-D89F701B09EF}"/>
              </a:ext>
            </a:extLst>
          </p:cNvPr>
          <p:cNvSpPr>
            <a:spLocks noGrp="1"/>
          </p:cNvSpPr>
          <p:nvPr>
            <p:ph type="body" sz="quarter" idx="14" hasCustomPrompt="1"/>
          </p:nvPr>
        </p:nvSpPr>
        <p:spPr>
          <a:xfrm>
            <a:off x="845344" y="3187304"/>
            <a:ext cx="6021000" cy="541275"/>
          </a:xfrm>
          <a:solidFill>
            <a:schemeClr val="accent5"/>
          </a:solidFill>
        </p:spPr>
        <p:txBody>
          <a:bodyPr lIns="216000" tIns="108000" rIns="216000" bIns="108000">
            <a:spAutoFit/>
          </a:bodyPr>
          <a:lstStyle>
            <a:lvl1pPr marL="0" indent="0">
              <a:lnSpc>
                <a:spcPct val="100000"/>
              </a:lnSpc>
              <a:buNone/>
              <a:defRPr sz="2100">
                <a:solidFill>
                  <a:schemeClr val="bg1"/>
                </a:solidFill>
              </a:defRPr>
            </a:lvl1pPr>
            <a:lvl2pPr>
              <a:lnSpc>
                <a:spcPct val="110000"/>
              </a:lnSpc>
              <a:defRPr sz="2100">
                <a:solidFill>
                  <a:schemeClr val="bg1"/>
                </a:solidFill>
              </a:defRPr>
            </a:lvl2pPr>
            <a:lvl3pPr>
              <a:lnSpc>
                <a:spcPct val="110000"/>
              </a:lnSpc>
              <a:defRPr sz="2100">
                <a:solidFill>
                  <a:schemeClr val="bg1"/>
                </a:solidFill>
              </a:defRPr>
            </a:lvl3pPr>
            <a:lvl4pPr>
              <a:lnSpc>
                <a:spcPct val="110000"/>
              </a:lnSpc>
              <a:defRPr sz="2100">
                <a:solidFill>
                  <a:schemeClr val="bg1"/>
                </a:solidFill>
              </a:defRPr>
            </a:lvl4pPr>
            <a:lvl5pPr>
              <a:lnSpc>
                <a:spcPct val="110000"/>
              </a:lnSpc>
              <a:defRPr sz="2100">
                <a:solidFill>
                  <a:schemeClr val="bg1"/>
                </a:solidFill>
              </a:defRPr>
            </a:lvl5pPr>
          </a:lstStyle>
          <a:p>
            <a:pPr lvl="0"/>
            <a:r>
              <a:rPr lang="de-DE" dirty="0"/>
              <a:t>Untertitel hinzufügen</a:t>
            </a:r>
            <a:endParaRPr lang="de-CH" dirty="0"/>
          </a:p>
        </p:txBody>
      </p:sp>
      <p:sp>
        <p:nvSpPr>
          <p:cNvPr id="4" name="Titel 1">
            <a:extLst>
              <a:ext uri="{FF2B5EF4-FFF2-40B4-BE49-F238E27FC236}">
                <a16:creationId xmlns:a16="http://schemas.microsoft.com/office/drawing/2014/main" id="{8FE3E4C9-DCA1-93DF-FCA6-CA1C02D60F3C}"/>
              </a:ext>
            </a:extLst>
          </p:cNvPr>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3"/>
                </a:ext>
              </a:extLst>
            </a:blip>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pic>
        <p:nvPicPr>
          <p:cNvPr id="2" name="Grafik 1">
            <a:extLst>
              <a:ext uri="{FF2B5EF4-FFF2-40B4-BE49-F238E27FC236}">
                <a16:creationId xmlns:a16="http://schemas.microsoft.com/office/drawing/2014/main" id="{57D82BC1-7839-3062-BBEE-96953006F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B0288F59-5F03-D776-5C9A-053EE00F9F16}"/>
              </a:ext>
            </a:extLst>
          </p:cNvPr>
          <p:cNvSpPr txBox="1"/>
          <p:nvPr/>
        </p:nvSpPr>
        <p:spPr>
          <a:xfrm>
            <a:off x="560785" y="4768811"/>
            <a:ext cx="898727" cy="176074"/>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2996635496"/>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elfolie orange">
    <p:bg>
      <p:bgPr>
        <a:solidFill>
          <a:schemeClr val="accent5"/>
        </a:solid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7449740" cy="642960"/>
          </a:xfrm>
        </p:spPr>
        <p:txBody>
          <a:bodyPr wrap="square" lIns="360000" tIns="144000" bIns="144000">
            <a:spAutoFit/>
          </a:bodyPr>
          <a:lstStyle>
            <a:lvl1pPr marL="0" indent="0" algn="l">
              <a:buNone/>
              <a:defRPr sz="21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Untertitel hinzufügen</a:t>
            </a:r>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7929" y="254451"/>
            <a:ext cx="2295000" cy="349733"/>
          </a:xfrm>
          <a:prstGeom prst="rect">
            <a:avLst/>
          </a:prstGeom>
        </p:spPr>
      </p:pic>
      <p:sp>
        <p:nvSpPr>
          <p:cNvPr id="7" name="Textplatzhalter 6">
            <a:extLst>
              <a:ext uri="{FF2B5EF4-FFF2-40B4-BE49-F238E27FC236}">
                <a16:creationId xmlns:a16="http://schemas.microsoft.com/office/drawing/2014/main" id="{A429740C-69D2-40E2-8809-7AEB8D912B92}"/>
              </a:ext>
            </a:extLst>
          </p:cNvPr>
          <p:cNvSpPr>
            <a:spLocks noGrp="1"/>
          </p:cNvSpPr>
          <p:nvPr>
            <p:ph type="body" sz="quarter" idx="10" hasCustomPrompt="1"/>
          </p:nvPr>
        </p:nvSpPr>
        <p:spPr>
          <a:xfrm>
            <a:off x="567929" y="3888001"/>
            <a:ext cx="3437334" cy="506015"/>
          </a:xfrm>
        </p:spPr>
        <p:txBody>
          <a:bodyPr lIns="360000" tIns="180000" bIns="180000"/>
          <a:lstStyle>
            <a:lvl1pPr marL="0" indent="0">
              <a:buNone/>
              <a:defRPr lang="de-CH" sz="1200" kern="1200" dirty="0">
                <a:solidFill>
                  <a:schemeClr val="accent1"/>
                </a:solidFill>
                <a:latin typeface="+mn-lt"/>
                <a:ea typeface="+mn-ea"/>
                <a:cs typeface="+mn-cs"/>
              </a:defRPr>
            </a:lvl1pPr>
          </a:lstStyle>
          <a:p>
            <a:pPr lvl="0"/>
            <a:r>
              <a:rPr lang="de-DE" dirty="0"/>
              <a:t>1. Juli 2024</a:t>
            </a:r>
            <a:endParaRPr lang="de-CH" dirty="0"/>
          </a:p>
        </p:txBody>
      </p:sp>
      <p:sp>
        <p:nvSpPr>
          <p:cNvPr id="4" name="Titel 1">
            <a:extLst>
              <a:ext uri="{FF2B5EF4-FFF2-40B4-BE49-F238E27FC236}">
                <a16:creationId xmlns:a16="http://schemas.microsoft.com/office/drawing/2014/main" id="{147DD5A5-E7C9-BF4C-63E4-B42B8C6C2B6F}"/>
              </a:ext>
            </a:extLst>
          </p:cNvPr>
          <p:cNvSpPr>
            <a:spLocks noGrp="1"/>
          </p:cNvSpPr>
          <p:nvPr>
            <p:ph type="ctrTitle" hasCustomPrompt="1"/>
          </p:nvPr>
        </p:nvSpPr>
        <p:spPr>
          <a:xfrm>
            <a:off x="567929" y="1228725"/>
            <a:ext cx="7449300" cy="504369"/>
          </a:xfrm>
          <a:blipFill dpi="0" rotWithShape="1">
            <a:blip r:embed="rId3"/>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pic>
        <p:nvPicPr>
          <p:cNvPr id="2" name="Grafik 1">
            <a:extLst>
              <a:ext uri="{FF2B5EF4-FFF2-40B4-BE49-F238E27FC236}">
                <a16:creationId xmlns:a16="http://schemas.microsoft.com/office/drawing/2014/main" id="{5A8532D8-1C4C-756A-D556-DA8493EAB5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17A1BE87-906E-9E5B-1AC5-995378796053}"/>
              </a:ext>
            </a:extLst>
          </p:cNvPr>
          <p:cNvSpPr txBox="1"/>
          <p:nvPr/>
        </p:nvSpPr>
        <p:spPr>
          <a:xfrm>
            <a:off x="560785" y="4768811"/>
            <a:ext cx="898727" cy="176074"/>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901876881"/>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Inhaltsverzeichni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Inhaltsverzeichnis</a:t>
            </a:r>
          </a:p>
        </p:txBody>
      </p:sp>
      <p:sp>
        <p:nvSpPr>
          <p:cNvPr id="3" name="Inhaltsplatzhalter 2"/>
          <p:cNvSpPr>
            <a:spLocks noGrp="1"/>
          </p:cNvSpPr>
          <p:nvPr>
            <p:ph idx="1" hasCustomPrompt="1"/>
          </p:nvPr>
        </p:nvSpPr>
        <p:spPr>
          <a:xfrm>
            <a:off x="572400" y="1228500"/>
            <a:ext cx="7445268" cy="3299447"/>
          </a:xfrm>
        </p:spPr>
        <p:txBody>
          <a:bodyPr/>
          <a:lstStyle>
            <a:lvl1pPr marL="0" indent="-162000">
              <a:buFont typeface="Arial" panose="020B0604020202020204" pitchFamily="34" charset="0"/>
              <a:buChar char="‒"/>
              <a:defRPr sz="1650"/>
            </a:lvl1pPr>
            <a:lvl2pPr>
              <a:defRPr sz="1650"/>
            </a:lvl2pPr>
            <a:lvl3pPr marL="729000" indent="-189000">
              <a:defRPr sz="1650"/>
            </a:lvl3pPr>
            <a:lvl4pPr>
              <a:defRPr sz="1650"/>
            </a:lvl4pPr>
            <a:lvl5pPr>
              <a:defRPr sz="1650"/>
            </a:lvl5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70080832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piteltitel weiss">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spTree>
    <p:extLst>
      <p:ext uri="{BB962C8B-B14F-4D97-AF65-F5344CB8AC3E}">
        <p14:creationId xmlns:p14="http://schemas.microsoft.com/office/powerpoint/2010/main" val="658425645"/>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piteltitel orange">
    <p:bg>
      <p:bgPr>
        <a:solidFill>
          <a:schemeClr val="accent5"/>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spTree>
    <p:extLst>
      <p:ext uri="{BB962C8B-B14F-4D97-AF65-F5344CB8AC3E}">
        <p14:creationId xmlns:p14="http://schemas.microsoft.com/office/powerpoint/2010/main" val="1771894651"/>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p>
            <a:r>
              <a:rPr lang="de-CH" dirty="0"/>
              <a:t>Titel hinzufügen</a:t>
            </a:r>
          </a:p>
        </p:txBody>
      </p:sp>
      <p:sp>
        <p:nvSpPr>
          <p:cNvPr id="3" name="Inhaltsplatzhalter 2"/>
          <p:cNvSpPr>
            <a:spLocks noGrp="1"/>
          </p:cNvSpPr>
          <p:nvPr>
            <p:ph idx="1" hasCustomPrompt="1"/>
          </p:nvPr>
        </p:nvSpPr>
        <p:spPr>
          <a:xfrm>
            <a:off x="572400" y="1228500"/>
            <a:ext cx="7445268" cy="3299447"/>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991875298"/>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400" y="1228725"/>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4572000" y="1228725"/>
            <a:ext cx="3446860"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83018372"/>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ild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4572000" y="1228725"/>
            <a:ext cx="3445668"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572400" y="1285911"/>
            <a:ext cx="3433763"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2994552957"/>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572400" y="1228726"/>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4578043" y="1285912"/>
            <a:ext cx="3440817"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374227330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9144000" cy="5143500"/>
          </a:xfrm>
          <a:pattFill prst="lgCheck">
            <a:fgClr>
              <a:schemeClr val="bg1">
                <a:lumMod val="85000"/>
              </a:schemeClr>
            </a:fgClr>
            <a:bgClr>
              <a:schemeClr val="bg1"/>
            </a:bgClr>
          </a:pattFill>
        </p:spPr>
        <p:txBody>
          <a:bodyPr tIns="720000" anchor="ctr"/>
          <a:lstStyle>
            <a:lvl1pPr marL="0" indent="0" algn="ctr">
              <a:buNone/>
              <a:defRPr sz="900"/>
            </a:lvl1pPr>
          </a:lstStyle>
          <a:p>
            <a:r>
              <a:rPr lang="de-DE"/>
              <a:t>Bild durch Klicken auf Symbol hinzufügen</a:t>
            </a:r>
            <a:endParaRPr lang="de-CH"/>
          </a:p>
        </p:txBody>
      </p:sp>
    </p:spTree>
    <p:extLst>
      <p:ext uri="{BB962C8B-B14F-4D97-AF65-F5344CB8AC3E}">
        <p14:creationId xmlns:p14="http://schemas.microsoft.com/office/powerpoint/2010/main" val="1047449307"/>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rei Spalt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691" y="573528"/>
            <a:ext cx="8071247" cy="513057"/>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691" y="3084806"/>
            <a:ext cx="2371238"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3415801" y="3084806"/>
            <a:ext cx="2376000"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9" name="Inhaltsplatzhalter 3">
            <a:extLst>
              <a:ext uri="{FF2B5EF4-FFF2-40B4-BE49-F238E27FC236}">
                <a16:creationId xmlns:a16="http://schemas.microsoft.com/office/drawing/2014/main" id="{46E42750-2ADE-7B0D-C1C6-9DEFD2667D6B}"/>
              </a:ext>
            </a:extLst>
          </p:cNvPr>
          <p:cNvSpPr>
            <a:spLocks noGrp="1"/>
          </p:cNvSpPr>
          <p:nvPr>
            <p:ph sz="half" idx="13" hasCustomPrompt="1"/>
          </p:nvPr>
        </p:nvSpPr>
        <p:spPr>
          <a:xfrm>
            <a:off x="6263673" y="3084806"/>
            <a:ext cx="2381455"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0" name="Inhaltsplatzhalter 2">
            <a:extLst>
              <a:ext uri="{FF2B5EF4-FFF2-40B4-BE49-F238E27FC236}">
                <a16:creationId xmlns:a16="http://schemas.microsoft.com/office/drawing/2014/main" id="{B8077CBF-E44E-C11A-4C75-48AB087CA546}"/>
              </a:ext>
            </a:extLst>
          </p:cNvPr>
          <p:cNvSpPr>
            <a:spLocks noGrp="1"/>
          </p:cNvSpPr>
          <p:nvPr>
            <p:ph sz="half" idx="14" hasCustomPrompt="1"/>
          </p:nvPr>
        </p:nvSpPr>
        <p:spPr>
          <a:xfrm>
            <a:off x="572691" y="1228725"/>
            <a:ext cx="2371238"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1" name="Inhaltsplatzhalter 2">
            <a:extLst>
              <a:ext uri="{FF2B5EF4-FFF2-40B4-BE49-F238E27FC236}">
                <a16:creationId xmlns:a16="http://schemas.microsoft.com/office/drawing/2014/main" id="{1F6E69DC-3FB7-B055-B81E-F0B4969DB123}"/>
              </a:ext>
            </a:extLst>
          </p:cNvPr>
          <p:cNvSpPr>
            <a:spLocks noGrp="1"/>
          </p:cNvSpPr>
          <p:nvPr>
            <p:ph sz="half" idx="15" hasCustomPrompt="1"/>
          </p:nvPr>
        </p:nvSpPr>
        <p:spPr>
          <a:xfrm>
            <a:off x="3415801" y="1228725"/>
            <a:ext cx="2376000"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2" name="Inhaltsplatzhalter 2">
            <a:extLst>
              <a:ext uri="{FF2B5EF4-FFF2-40B4-BE49-F238E27FC236}">
                <a16:creationId xmlns:a16="http://schemas.microsoft.com/office/drawing/2014/main" id="{417D3D37-1CD2-5EC9-E525-B7164EFDFD80}"/>
              </a:ext>
            </a:extLst>
          </p:cNvPr>
          <p:cNvSpPr>
            <a:spLocks noGrp="1"/>
          </p:cNvSpPr>
          <p:nvPr>
            <p:ph sz="half" idx="16" hasCustomPrompt="1"/>
          </p:nvPr>
        </p:nvSpPr>
        <p:spPr>
          <a:xfrm>
            <a:off x="6263673" y="1233609"/>
            <a:ext cx="2381455"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Tree>
    <p:extLst>
      <p:ext uri="{BB962C8B-B14F-4D97-AF65-F5344CB8AC3E}">
        <p14:creationId xmlns:p14="http://schemas.microsoft.com/office/powerpoint/2010/main" val="2030586247"/>
      </p:ext>
    </p:extLst>
  </p:cSld>
  <p:clrMapOvr>
    <a:masterClrMapping/>
  </p:clrMapOvr>
  <p:hf sldNum="0" hdr="0" ftr="0" dt="0"/>
  <p:extLst>
    <p:ext uri="{DCECCB84-F9BA-43D5-87BE-67443E8EF086}">
      <p15:sldGuideLst xmlns:p15="http://schemas.microsoft.com/office/powerpoint/2012/main">
        <p15:guide id="1" orient="horz" pos="2588">
          <p15:clr>
            <a:srgbClr val="A4A3A4"/>
          </p15:clr>
        </p15:guide>
        <p15:guide id="2" pos="7261">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Aufzählung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67928" y="573528"/>
            <a:ext cx="7449740" cy="621069"/>
          </a:xfrm>
        </p:spPr>
        <p:txBody>
          <a:bodyPr/>
          <a:lstStyle>
            <a:lvl1pPr>
              <a:defRPr/>
            </a:lvl1pPr>
          </a:lstStyle>
          <a:p>
            <a:r>
              <a:rPr lang="de-CH" dirty="0"/>
              <a:t>Aufzählung (Zahlen)</a:t>
            </a:r>
          </a:p>
        </p:txBody>
      </p:sp>
      <p:sp>
        <p:nvSpPr>
          <p:cNvPr id="3" name="Inhaltsplatzhalter 2"/>
          <p:cNvSpPr>
            <a:spLocks noGrp="1"/>
          </p:cNvSpPr>
          <p:nvPr>
            <p:ph idx="1" hasCustomPrompt="1"/>
          </p:nvPr>
        </p:nvSpPr>
        <p:spPr>
          <a:xfrm>
            <a:off x="567928" y="1228500"/>
            <a:ext cx="7449740" cy="3299447"/>
          </a:xfrm>
        </p:spPr>
        <p:txBody>
          <a:bodyPr/>
          <a:lstStyle>
            <a:lvl1pPr marL="342900" indent="-342900">
              <a:buFont typeface="+mj-lt"/>
              <a:buAutoNum type="arabicPlain"/>
              <a:tabLst/>
              <a:defRPr sz="1650"/>
            </a:lvl1pPr>
            <a:lvl2pPr marL="612900" indent="-342900">
              <a:buFont typeface="+mj-lt"/>
              <a:buAutoNum type="arabicPeriod"/>
              <a:defRPr sz="1650"/>
            </a:lvl2pPr>
            <a:lvl3pPr marL="882900" indent="-342900">
              <a:buFont typeface="+mj-lt"/>
              <a:buAutoNum type="arabicPeriod"/>
              <a:defRPr sz="1650"/>
            </a:lvl3pPr>
            <a:lvl4pPr marL="810000" indent="0">
              <a:buFont typeface="+mj-lt"/>
              <a:buNone/>
              <a:defRPr sz="1650"/>
            </a:lvl4pPr>
            <a:lvl5pPr marL="1080000" indent="0">
              <a:buFont typeface="+mj-lt"/>
              <a:buNone/>
              <a:defRPr sz="1650"/>
            </a:lvl5pPr>
          </a:lstStyle>
          <a:p>
            <a:pPr marL="457200">
              <a:buAutoNum type="arabicPlain"/>
            </a:pPr>
            <a:r>
              <a:rPr lang="de-CH" dirty="0"/>
              <a:t>Aufzählung</a:t>
            </a:r>
          </a:p>
          <a:p>
            <a:pPr marL="457200">
              <a:buAutoNum type="arabicPlain"/>
            </a:pPr>
            <a:r>
              <a:rPr lang="de-CH" dirty="0"/>
              <a:t>Aufzählung </a:t>
            </a:r>
          </a:p>
          <a:p>
            <a:pPr marL="457200">
              <a:buAutoNum type="arabicPlain"/>
            </a:pPr>
            <a:r>
              <a:rPr lang="de-CH" dirty="0"/>
              <a:t>Aufzählung </a:t>
            </a:r>
          </a:p>
          <a:p>
            <a:pPr marL="457200">
              <a:buAutoNum type="arabicPlain"/>
            </a:pPr>
            <a:r>
              <a:rPr lang="de-CH" dirty="0"/>
              <a:t>Aufzählung </a:t>
            </a:r>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185799724"/>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Leer orange">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6465"/>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Leer weis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8396667"/>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93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72400" y="573528"/>
            <a:ext cx="7445269" cy="621069"/>
          </a:xfrm>
          <a:prstGeom prst="rect">
            <a:avLst/>
          </a:prstGeom>
        </p:spPr>
        <p:txBody>
          <a:bodyPr vert="horz" lIns="0" tIns="0" rIns="0" bIns="0" rtlCol="0" anchor="t">
            <a:noAutofit/>
          </a:bodyPr>
          <a:lstStyle/>
          <a:p>
            <a:r>
              <a:rPr lang="de-CH" dirty="0"/>
              <a:t>Titel hinzufügen</a:t>
            </a:r>
          </a:p>
        </p:txBody>
      </p:sp>
      <p:sp>
        <p:nvSpPr>
          <p:cNvPr id="3" name="Textplatzhalter 2"/>
          <p:cNvSpPr>
            <a:spLocks noGrp="1"/>
          </p:cNvSpPr>
          <p:nvPr>
            <p:ph type="body" idx="1"/>
          </p:nvPr>
        </p:nvSpPr>
        <p:spPr>
          <a:xfrm>
            <a:off x="572400" y="1228501"/>
            <a:ext cx="7445269" cy="3299447"/>
          </a:xfrm>
          <a:prstGeom prst="rect">
            <a:avLst/>
          </a:prstGeom>
        </p:spPr>
        <p:txBody>
          <a:bodyPr vert="horz" lIns="0" tIns="0" rIns="0" bIns="0" rtlCol="0">
            <a:noAutofit/>
          </a:body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5" name="Fußzeilenplatzhalter 4"/>
          <p:cNvSpPr>
            <a:spLocks noGrp="1"/>
          </p:cNvSpPr>
          <p:nvPr>
            <p:ph type="ftr" sz="quarter" idx="3"/>
          </p:nvPr>
        </p:nvSpPr>
        <p:spPr>
          <a:xfrm>
            <a:off x="572400" y="4779000"/>
            <a:ext cx="5997531" cy="162000"/>
          </a:xfrm>
          <a:prstGeom prst="rect">
            <a:avLst/>
          </a:prstGeom>
        </p:spPr>
        <p:txBody>
          <a:bodyPr vert="horz" lIns="0" tIns="0" rIns="0" bIns="0" rtlCol="0" anchor="ctr" anchorCtr="0"/>
          <a:lstStyle>
            <a:lvl1pPr algn="l">
              <a:defRPr sz="900">
                <a:solidFill>
                  <a:schemeClr val="tx1"/>
                </a:solidFill>
              </a:defRPr>
            </a:lvl1pPr>
          </a:lstStyle>
          <a:p>
            <a:r>
              <a:rPr lang="de-DE"/>
              <a:t>PH Zug | Thema der Präsentation</a:t>
            </a:r>
            <a:r>
              <a:rPr lang="de-CH"/>
              <a:t> (Ändern über «Einfügen &gt; Kopf- und Fusszeile»)</a:t>
            </a:r>
            <a:endParaRPr lang="de-CH" dirty="0"/>
          </a:p>
        </p:txBody>
      </p:sp>
      <p:sp>
        <p:nvSpPr>
          <p:cNvPr id="6" name="Foliennummernplatzhalter 5"/>
          <p:cNvSpPr>
            <a:spLocks noGrp="1"/>
          </p:cNvSpPr>
          <p:nvPr>
            <p:ph type="sldNum" sz="quarter" idx="4"/>
          </p:nvPr>
        </p:nvSpPr>
        <p:spPr>
          <a:xfrm>
            <a:off x="7956376" y="4779000"/>
            <a:ext cx="639071" cy="162000"/>
          </a:xfrm>
          <a:prstGeom prst="rect">
            <a:avLst/>
          </a:prstGeom>
        </p:spPr>
        <p:txBody>
          <a:bodyPr vert="horz" lIns="0" tIns="0" rIns="0" bIns="0" rtlCol="0" anchor="ctr" anchorCtr="0"/>
          <a:lstStyle>
            <a:lvl1pPr algn="r">
              <a:defRPr sz="900">
                <a:solidFill>
                  <a:schemeClr val="tx1"/>
                </a:solidFill>
              </a:defRPr>
            </a:lvl1pPr>
          </a:lstStyle>
          <a:p>
            <a:r>
              <a:rPr lang="de-CH"/>
              <a:t>Seite </a:t>
            </a:r>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1C703539-8E35-D069-DBD5-3A4DCC125A4D}"/>
              </a:ext>
            </a:extLst>
          </p:cNvPr>
          <p:cNvSpPr txBox="1"/>
          <p:nvPr/>
        </p:nvSpPr>
        <p:spPr>
          <a:xfrm rot="5400000">
            <a:off x="8545534" y="4455833"/>
            <a:ext cx="1315337" cy="46166"/>
          </a:xfrm>
          <a:prstGeom prst="rect">
            <a:avLst/>
          </a:prstGeom>
          <a:noFill/>
        </p:spPr>
        <p:txBody>
          <a:bodyPr wrap="square" lIns="0" tIns="0" rIns="0" bIns="0" rtlCol="0">
            <a:spAutoFit/>
          </a:bodyPr>
          <a:lstStyle/>
          <a:p>
            <a:pPr algn="r"/>
            <a:r>
              <a:rPr lang="de-CH" sz="300" spc="30" baseline="0" dirty="0">
                <a:solidFill>
                  <a:schemeClr val="bg1">
                    <a:lumMod val="85000"/>
                  </a:schemeClr>
                </a:solidFill>
              </a:rPr>
              <a:t>Erstellt durch Vorlagenbauer.ch</a:t>
            </a:r>
          </a:p>
        </p:txBody>
      </p:sp>
    </p:spTree>
    <p:extLst>
      <p:ext uri="{BB962C8B-B14F-4D97-AF65-F5344CB8AC3E}">
        <p14:creationId xmlns:p14="http://schemas.microsoft.com/office/powerpoint/2010/main" val="327169796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Lst>
  <p:hf sldNum="0" hdr="0" ftr="0" dt="0"/>
  <p:txStyles>
    <p:titleStyle>
      <a:lvl1pPr algn="l" defTabSz="685800" rtl="0" eaLnBrk="1" latinLnBrk="0" hangingPunct="1">
        <a:lnSpc>
          <a:spcPct val="100000"/>
        </a:lnSpc>
        <a:spcBef>
          <a:spcPct val="0"/>
        </a:spcBef>
        <a:buNone/>
        <a:defRPr sz="2100" b="1" kern="1200">
          <a:solidFill>
            <a:schemeClr val="tx1"/>
          </a:solidFill>
          <a:latin typeface="+mj-lt"/>
          <a:ea typeface="+mj-ea"/>
          <a:cs typeface="+mj-cs"/>
        </a:defRPr>
      </a:lvl1pPr>
    </p:titleStyle>
    <p:bodyStyle>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7">
          <p15:clr>
            <a:srgbClr val="A4A3A4"/>
          </p15:clr>
        </p15:guide>
        <p15:guide id="2" pos="6735">
          <p15:clr>
            <a:srgbClr val="A4A3A4"/>
          </p15:clr>
        </p15:guide>
        <p15:guide id="3" orient="horz" pos="3803">
          <p15:clr>
            <a:srgbClr val="A4A3A4"/>
          </p15:clr>
        </p15:guide>
        <p15:guide id="5" orient="horz" pos="1032">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72400" y="573528"/>
            <a:ext cx="7445269" cy="621069"/>
          </a:xfrm>
          <a:prstGeom prst="rect">
            <a:avLst/>
          </a:prstGeom>
        </p:spPr>
        <p:txBody>
          <a:bodyPr vert="horz" lIns="0" tIns="0" rIns="0" bIns="0" rtlCol="0" anchor="t">
            <a:noAutofit/>
          </a:bodyPr>
          <a:lstStyle/>
          <a:p>
            <a:r>
              <a:rPr lang="de-CH" dirty="0"/>
              <a:t>Titel hinzufügen</a:t>
            </a:r>
          </a:p>
        </p:txBody>
      </p:sp>
      <p:sp>
        <p:nvSpPr>
          <p:cNvPr id="3" name="Textplatzhalter 2"/>
          <p:cNvSpPr>
            <a:spLocks noGrp="1"/>
          </p:cNvSpPr>
          <p:nvPr>
            <p:ph type="body" idx="1"/>
          </p:nvPr>
        </p:nvSpPr>
        <p:spPr>
          <a:xfrm>
            <a:off x="572400" y="1228501"/>
            <a:ext cx="7445269" cy="3299447"/>
          </a:xfrm>
          <a:prstGeom prst="rect">
            <a:avLst/>
          </a:prstGeom>
        </p:spPr>
        <p:txBody>
          <a:bodyPr vert="horz" lIns="0" tIns="0" rIns="0" bIns="0" rtlCol="0">
            <a:noAutofit/>
          </a:body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5" name="Fußzeilenplatzhalter 4"/>
          <p:cNvSpPr>
            <a:spLocks noGrp="1"/>
          </p:cNvSpPr>
          <p:nvPr>
            <p:ph type="ftr" sz="quarter" idx="3"/>
          </p:nvPr>
        </p:nvSpPr>
        <p:spPr>
          <a:xfrm>
            <a:off x="572400" y="4779000"/>
            <a:ext cx="5997531" cy="162000"/>
          </a:xfrm>
          <a:prstGeom prst="rect">
            <a:avLst/>
          </a:prstGeom>
        </p:spPr>
        <p:txBody>
          <a:bodyPr vert="horz" lIns="0" tIns="0" rIns="0" bIns="0" rtlCol="0" anchor="ctr" anchorCtr="0"/>
          <a:lstStyle>
            <a:lvl1pPr algn="l">
              <a:defRPr sz="900">
                <a:solidFill>
                  <a:schemeClr val="tx1"/>
                </a:solidFill>
              </a:defRPr>
            </a:lvl1pPr>
          </a:lstStyle>
          <a:p>
            <a:r>
              <a:rPr lang="de-DE"/>
              <a:t>PH Zug | Thema der Präsentation</a:t>
            </a:r>
            <a:r>
              <a:rPr lang="de-CH"/>
              <a:t> (Ändern über «Einfügen &gt; Kopf- und Fusszeile»)</a:t>
            </a:r>
            <a:endParaRPr lang="de-CH" dirty="0"/>
          </a:p>
        </p:txBody>
      </p:sp>
      <p:sp>
        <p:nvSpPr>
          <p:cNvPr id="6" name="Foliennummernplatzhalter 5"/>
          <p:cNvSpPr>
            <a:spLocks noGrp="1"/>
          </p:cNvSpPr>
          <p:nvPr>
            <p:ph type="sldNum" sz="quarter" idx="4"/>
          </p:nvPr>
        </p:nvSpPr>
        <p:spPr>
          <a:xfrm>
            <a:off x="7956376" y="4779000"/>
            <a:ext cx="639071" cy="162000"/>
          </a:xfrm>
          <a:prstGeom prst="rect">
            <a:avLst/>
          </a:prstGeom>
        </p:spPr>
        <p:txBody>
          <a:bodyPr vert="horz" lIns="0" tIns="0" rIns="0" bIns="0" rtlCol="0" anchor="ctr" anchorCtr="0"/>
          <a:lstStyle>
            <a:lvl1pPr algn="r">
              <a:defRPr sz="900">
                <a:solidFill>
                  <a:schemeClr val="tx1"/>
                </a:solidFill>
              </a:defRPr>
            </a:lvl1pPr>
          </a:lstStyle>
          <a:p>
            <a:r>
              <a:rPr lang="de-CH"/>
              <a:t>Seite </a:t>
            </a:r>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1C703539-8E35-D069-DBD5-3A4DCC125A4D}"/>
              </a:ext>
            </a:extLst>
          </p:cNvPr>
          <p:cNvSpPr txBox="1"/>
          <p:nvPr/>
        </p:nvSpPr>
        <p:spPr>
          <a:xfrm rot="5400000">
            <a:off x="8545534" y="4453781"/>
            <a:ext cx="1315337" cy="50270"/>
          </a:xfrm>
          <a:prstGeom prst="rect">
            <a:avLst/>
          </a:prstGeom>
          <a:noFill/>
        </p:spPr>
        <p:txBody>
          <a:bodyPr wrap="square" lIns="0" tIns="0" rIns="0" bIns="0" rtlCol="0">
            <a:spAutoFit/>
          </a:bodyPr>
          <a:lstStyle/>
          <a:p>
            <a:pPr algn="r"/>
            <a:r>
              <a:rPr lang="de-CH" sz="300" spc="30" baseline="0" dirty="0">
                <a:solidFill>
                  <a:schemeClr val="bg1">
                    <a:lumMod val="85000"/>
                  </a:schemeClr>
                </a:solidFill>
              </a:rPr>
              <a:t>Erstellt durch Vorlagenbauer.ch</a:t>
            </a:r>
          </a:p>
        </p:txBody>
      </p:sp>
    </p:spTree>
    <p:extLst>
      <p:ext uri="{BB962C8B-B14F-4D97-AF65-F5344CB8AC3E}">
        <p14:creationId xmlns:p14="http://schemas.microsoft.com/office/powerpoint/2010/main" val="189364930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Lst>
  <p:hf sldNum="0" hdr="0" ftr="0" dt="0"/>
  <p:txStyles>
    <p:titleStyle>
      <a:lvl1pPr algn="l" defTabSz="685800" rtl="0" eaLnBrk="1" latinLnBrk="0" hangingPunct="1">
        <a:lnSpc>
          <a:spcPct val="100000"/>
        </a:lnSpc>
        <a:spcBef>
          <a:spcPct val="0"/>
        </a:spcBef>
        <a:buNone/>
        <a:defRPr sz="2100" b="1" kern="1200">
          <a:solidFill>
            <a:schemeClr val="tx1"/>
          </a:solidFill>
          <a:latin typeface="+mj-lt"/>
          <a:ea typeface="+mj-ea"/>
          <a:cs typeface="+mj-cs"/>
        </a:defRPr>
      </a:lvl1pPr>
    </p:titleStyle>
    <p:bodyStyle>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7">
          <p15:clr>
            <a:srgbClr val="A4A3A4"/>
          </p15:clr>
        </p15:guide>
        <p15:guide id="2" pos="6735">
          <p15:clr>
            <a:srgbClr val="A4A3A4"/>
          </p15:clr>
        </p15:guide>
        <p15:guide id="3" orient="horz" pos="3803">
          <p15:clr>
            <a:srgbClr val="A4A3A4"/>
          </p15:clr>
        </p15:guide>
        <p15:guide id="5" orient="horz" pos="1032">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72400" y="573528"/>
            <a:ext cx="7445269" cy="621069"/>
          </a:xfrm>
          <a:prstGeom prst="rect">
            <a:avLst/>
          </a:prstGeom>
        </p:spPr>
        <p:txBody>
          <a:bodyPr vert="horz" lIns="0" tIns="0" rIns="0" bIns="0" rtlCol="0" anchor="t">
            <a:noAutofit/>
          </a:bodyPr>
          <a:lstStyle/>
          <a:p>
            <a:r>
              <a:rPr lang="de-CH" dirty="0"/>
              <a:t>Titel hinzufügen</a:t>
            </a:r>
          </a:p>
        </p:txBody>
      </p:sp>
      <p:sp>
        <p:nvSpPr>
          <p:cNvPr id="3" name="Textplatzhalter 2"/>
          <p:cNvSpPr>
            <a:spLocks noGrp="1"/>
          </p:cNvSpPr>
          <p:nvPr>
            <p:ph type="body" idx="1"/>
          </p:nvPr>
        </p:nvSpPr>
        <p:spPr>
          <a:xfrm>
            <a:off x="572400" y="1228501"/>
            <a:ext cx="7445269" cy="3299447"/>
          </a:xfrm>
          <a:prstGeom prst="rect">
            <a:avLst/>
          </a:prstGeom>
        </p:spPr>
        <p:txBody>
          <a:bodyPr vert="horz" lIns="0" tIns="0" rIns="0" bIns="0" rtlCol="0">
            <a:noAutofit/>
          </a:body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5" name="Fußzeilenplatzhalter 4"/>
          <p:cNvSpPr>
            <a:spLocks noGrp="1"/>
          </p:cNvSpPr>
          <p:nvPr>
            <p:ph type="ftr" sz="quarter" idx="3"/>
          </p:nvPr>
        </p:nvSpPr>
        <p:spPr>
          <a:xfrm>
            <a:off x="572400" y="4779000"/>
            <a:ext cx="5997531" cy="162000"/>
          </a:xfrm>
          <a:prstGeom prst="rect">
            <a:avLst/>
          </a:prstGeom>
        </p:spPr>
        <p:txBody>
          <a:bodyPr vert="horz" lIns="0" tIns="0" rIns="0" bIns="0" rtlCol="0" anchor="ctr" anchorCtr="0"/>
          <a:lstStyle>
            <a:lvl1pPr algn="l">
              <a:defRPr sz="900">
                <a:solidFill>
                  <a:schemeClr val="tx1"/>
                </a:solidFill>
              </a:defRPr>
            </a:lvl1pPr>
          </a:lstStyle>
          <a:p>
            <a:r>
              <a:rPr lang="de-DE"/>
              <a:t>PH Zug | Thema der Präsentation</a:t>
            </a:r>
            <a:r>
              <a:rPr lang="de-CH"/>
              <a:t> (Ändern über «Einfügen &gt; Kopf- und Fusszeile»)</a:t>
            </a:r>
            <a:endParaRPr lang="de-CH" dirty="0"/>
          </a:p>
        </p:txBody>
      </p:sp>
      <p:sp>
        <p:nvSpPr>
          <p:cNvPr id="6" name="Foliennummernplatzhalter 5"/>
          <p:cNvSpPr>
            <a:spLocks noGrp="1"/>
          </p:cNvSpPr>
          <p:nvPr>
            <p:ph type="sldNum" sz="quarter" idx="4"/>
          </p:nvPr>
        </p:nvSpPr>
        <p:spPr>
          <a:xfrm>
            <a:off x="7956376" y="4779000"/>
            <a:ext cx="639071" cy="162000"/>
          </a:xfrm>
          <a:prstGeom prst="rect">
            <a:avLst/>
          </a:prstGeom>
        </p:spPr>
        <p:txBody>
          <a:bodyPr vert="horz" lIns="0" tIns="0" rIns="0" bIns="0" rtlCol="0" anchor="ctr" anchorCtr="0"/>
          <a:lstStyle>
            <a:lvl1pPr algn="r">
              <a:defRPr sz="900">
                <a:solidFill>
                  <a:schemeClr val="tx1"/>
                </a:solidFill>
              </a:defRPr>
            </a:lvl1pPr>
          </a:lstStyle>
          <a:p>
            <a:r>
              <a:rPr lang="de-CH"/>
              <a:t>Seite </a:t>
            </a:r>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1C703539-8E35-D069-DBD5-3A4DCC125A4D}"/>
              </a:ext>
            </a:extLst>
          </p:cNvPr>
          <p:cNvSpPr txBox="1"/>
          <p:nvPr/>
        </p:nvSpPr>
        <p:spPr>
          <a:xfrm rot="5400000">
            <a:off x="8545534" y="4453781"/>
            <a:ext cx="1315337" cy="50270"/>
          </a:xfrm>
          <a:prstGeom prst="rect">
            <a:avLst/>
          </a:prstGeom>
          <a:noFill/>
        </p:spPr>
        <p:txBody>
          <a:bodyPr wrap="square" lIns="0" tIns="0" rIns="0" bIns="0" rtlCol="0">
            <a:spAutoFit/>
          </a:bodyPr>
          <a:lstStyle/>
          <a:p>
            <a:pPr algn="r"/>
            <a:r>
              <a:rPr lang="de-CH" sz="300" spc="30" baseline="0" dirty="0">
                <a:solidFill>
                  <a:schemeClr val="bg1">
                    <a:lumMod val="85000"/>
                  </a:schemeClr>
                </a:solidFill>
              </a:rPr>
              <a:t>Erstellt durch Vorlagenbauer.ch</a:t>
            </a:r>
          </a:p>
        </p:txBody>
      </p:sp>
    </p:spTree>
    <p:extLst>
      <p:ext uri="{BB962C8B-B14F-4D97-AF65-F5344CB8AC3E}">
        <p14:creationId xmlns:p14="http://schemas.microsoft.com/office/powerpoint/2010/main" val="12164039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sldNum="0" hdr="0" ftr="0" dt="0"/>
  <p:txStyles>
    <p:titleStyle>
      <a:lvl1pPr algn="l" defTabSz="685800" rtl="0" eaLnBrk="1" latinLnBrk="0" hangingPunct="1">
        <a:lnSpc>
          <a:spcPct val="100000"/>
        </a:lnSpc>
        <a:spcBef>
          <a:spcPct val="0"/>
        </a:spcBef>
        <a:buNone/>
        <a:defRPr sz="2100" b="1" kern="1200">
          <a:solidFill>
            <a:schemeClr val="tx1"/>
          </a:solidFill>
          <a:latin typeface="+mj-lt"/>
          <a:ea typeface="+mj-ea"/>
          <a:cs typeface="+mj-cs"/>
        </a:defRPr>
      </a:lvl1pPr>
    </p:titleStyle>
    <p:bodyStyle>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7">
          <p15:clr>
            <a:srgbClr val="A4A3A4"/>
          </p15:clr>
        </p15:guide>
        <p15:guide id="2" pos="6735">
          <p15:clr>
            <a:srgbClr val="A4A3A4"/>
          </p15:clr>
        </p15:guide>
        <p15:guide id="3" orient="horz" pos="3803">
          <p15:clr>
            <a:srgbClr val="A4A3A4"/>
          </p15:clr>
        </p15:guide>
        <p15:guide id="5" orient="horz" pos="1032">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3.m4a"/><Relationship Id="rId7" Type="http://schemas.openxmlformats.org/officeDocument/2006/relationships/hyperlink" Target="https://wwwold.mathematik.tu-dortmund.de/~prediger/veroeff/19-Lernstoerung-Prediger-Sprachfoerderung-Multiplikation-Webversion.pdf" TargetMode="External"/><Relationship Id="rId2" Type="http://schemas.microsoft.com/office/2007/relationships/media" Target="../media/media3.m4a"/><Relationship Id="rId1" Type="http://schemas.openxmlformats.org/officeDocument/2006/relationships/themeOverride" Target="../theme/themeOverride1.xml"/><Relationship Id="rId6" Type="http://schemas.openxmlformats.org/officeDocument/2006/relationships/hyperlink" Target="https://doi.org/10.1024/2235-0977/a000268" TargetMode="External"/><Relationship Id="rId5" Type="http://schemas.openxmlformats.org/officeDocument/2006/relationships/notesSlide" Target="../notesSlides/notesSlide3.xml"/><Relationship Id="rId4"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14.png"/><Relationship Id="rId3" Type="http://schemas.openxmlformats.org/officeDocument/2006/relationships/slideLayout" Target="../slideLayouts/slideLayout48.xml"/><Relationship Id="rId7" Type="http://schemas.openxmlformats.org/officeDocument/2006/relationships/image" Target="../media/image10.jpg"/><Relationship Id="rId12" Type="http://schemas.openxmlformats.org/officeDocument/2006/relationships/image" Target="../media/image1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jpg"/><Relationship Id="rId11" Type="http://schemas.openxmlformats.org/officeDocument/2006/relationships/image" Target="../media/image50.png"/><Relationship Id="rId5" Type="http://schemas.openxmlformats.org/officeDocument/2006/relationships/hyperlink" Target="https://sima.dzlm.de/sites/simams/files/uploads/sima3-001-multiplikation-division-did-kommentar_250828.pdf" TargetMode="External"/><Relationship Id="rId10" Type="http://schemas.openxmlformats.org/officeDocument/2006/relationships/customXml" Target="../ink/ink1.xml"/><Relationship Id="rId4" Type="http://schemas.openxmlformats.org/officeDocument/2006/relationships/notesSlide" Target="../notesSlides/notesSlide6.xml"/><Relationship Id="rId9" Type="http://schemas.openxmlformats.org/officeDocument/2006/relationships/image" Target="../media/image12.jpg"/><Relationship Id="rId1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hemeOverride" Target="../theme/themeOverride2.xml"/><Relationship Id="rId6" Type="http://schemas.openxmlformats.org/officeDocument/2006/relationships/image" Target="../media/image6.png"/><Relationship Id="rId5" Type="http://schemas.openxmlformats.org/officeDocument/2006/relationships/notesSlide" Target="../notesSlides/notesSlide8.xml"/><Relationship Id="rId4"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6.png"/><Relationship Id="rId2" Type="http://schemas.microsoft.com/office/2007/relationships/media" Target="../media/media10.m4a"/><Relationship Id="rId1" Type="http://schemas.openxmlformats.org/officeDocument/2006/relationships/themeOverride" Target="../theme/themeOverride3.xml"/><Relationship Id="rId6" Type="http://schemas.openxmlformats.org/officeDocument/2006/relationships/hyperlink" Target="https://wwwold.mathematik.tu-dortmund.de/~prediger/veroeff/19-Lernstoerung-Prediger-Sprachfoerderung-Multiplikation-Webversion.pdf" TargetMode="External"/><Relationship Id="rId5" Type="http://schemas.openxmlformats.org/officeDocument/2006/relationships/notesSlide" Target="../notesSlides/notesSlide10.xml"/><Relationship Id="rId4"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1.m4a"/><Relationship Id="rId7" Type="http://schemas.openxmlformats.org/officeDocument/2006/relationships/image" Target="../media/image16.png"/><Relationship Id="rId2" Type="http://schemas.microsoft.com/office/2007/relationships/media" Target="../media/media11.m4a"/><Relationship Id="rId1" Type="http://schemas.openxmlformats.org/officeDocument/2006/relationships/themeOverride" Target="../theme/themeOverride4.xml"/><Relationship Id="rId6" Type="http://schemas.openxmlformats.org/officeDocument/2006/relationships/hyperlink" Target="https://wwwold.mathematik.tu-dortmund.de/~prediger/veroeff/19-Lernstoerung-Prediger-Sprachfoerderung-Multiplikation-Webversion.pdf" TargetMode="External"/><Relationship Id="rId5" Type="http://schemas.openxmlformats.org/officeDocument/2006/relationships/notesSlide" Target="../notesSlides/notesSlide11.xml"/><Relationship Id="rId4"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12.m4a"/><Relationship Id="rId7" Type="http://schemas.openxmlformats.org/officeDocument/2006/relationships/hyperlink" Target="https://pikas.dzlm.de/node/2545" TargetMode="External"/><Relationship Id="rId2" Type="http://schemas.microsoft.com/office/2007/relationships/media" Target="../media/media12.m4a"/><Relationship Id="rId1" Type="http://schemas.openxmlformats.org/officeDocument/2006/relationships/themeOverride" Target="../theme/themeOverride5.xml"/><Relationship Id="rId6" Type="http://schemas.openxmlformats.org/officeDocument/2006/relationships/hyperlink" Target="https://wwwold.mathematik.tu-dortmund.de/~prediger/veroeff/19-Lernstoerung-Prediger-Sprachfoerderung-Multiplikation-Webversion.pdf" TargetMode="External"/><Relationship Id="rId5" Type="http://schemas.openxmlformats.org/officeDocument/2006/relationships/notesSlide" Target="../notesSlides/notesSlide12.xml"/><Relationship Id="rId10" Type="http://schemas.openxmlformats.org/officeDocument/2006/relationships/image" Target="../media/image6.png"/><Relationship Id="rId4" Type="http://schemas.openxmlformats.org/officeDocument/2006/relationships/slideLayout" Target="../slideLayouts/slideLayout48.xml"/><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6.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8.png"/><Relationship Id="rId5" Type="http://schemas.openxmlformats.org/officeDocument/2006/relationships/hyperlink" Target="https://pikas.dzlm.de/pikasfiles/uploads/upload/Material/FOM/Handreichungen/handreichung_sprachbildung.pdf" TargetMode="External"/><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4.m4a"/><Relationship Id="rId7" Type="http://schemas.openxmlformats.org/officeDocument/2006/relationships/hyperlink" Target="https://wwwold.mathematik.tu-dortmund.de/~prediger/veroeff/19-Lernstoerung-Prediger-Sprachfoerderung-Multiplikation-Webversion.pdf" TargetMode="External"/><Relationship Id="rId2" Type="http://schemas.microsoft.com/office/2007/relationships/media" Target="../media/media14.m4a"/><Relationship Id="rId1" Type="http://schemas.openxmlformats.org/officeDocument/2006/relationships/themeOverride" Target="../theme/themeOverride6.xml"/><Relationship Id="rId6" Type="http://schemas.openxmlformats.org/officeDocument/2006/relationships/image" Target="../media/image19.png"/><Relationship Id="rId5" Type="http://schemas.openxmlformats.org/officeDocument/2006/relationships/notesSlide" Target="../notesSlides/notesSlide14.xml"/><Relationship Id="rId10" Type="http://schemas.openxmlformats.org/officeDocument/2006/relationships/image" Target="../media/image21.png"/><Relationship Id="rId4" Type="http://schemas.openxmlformats.org/officeDocument/2006/relationships/slideLayout" Target="../slideLayouts/slideLayout48.xml"/><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5.m4a"/><Relationship Id="rId7" Type="http://schemas.openxmlformats.org/officeDocument/2006/relationships/image" Target="../media/image22.png"/><Relationship Id="rId2" Type="http://schemas.microsoft.com/office/2007/relationships/media" Target="../media/media15.m4a"/><Relationship Id="rId1" Type="http://schemas.openxmlformats.org/officeDocument/2006/relationships/themeOverride" Target="../theme/themeOverride7.xml"/><Relationship Id="rId6" Type="http://schemas.openxmlformats.org/officeDocument/2006/relationships/hyperlink" Target="https://wwwold.mathematik.tu-dortmund.de/~prediger/veroeff/19-Lernstoerung-Prediger-Sprachfoerderung-Multiplikation-Webversion.pdf" TargetMode="External"/><Relationship Id="rId5" Type="http://schemas.openxmlformats.org/officeDocument/2006/relationships/notesSlide" Target="../notesSlides/notesSlide15.xml"/><Relationship Id="rId4"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6.png"/><Relationship Id="rId2" Type="http://schemas.microsoft.com/office/2007/relationships/media" Target="../media/media16.m4a"/><Relationship Id="rId1" Type="http://schemas.openxmlformats.org/officeDocument/2006/relationships/themeOverride" Target="../theme/themeOverride8.xml"/><Relationship Id="rId6" Type="http://schemas.openxmlformats.org/officeDocument/2006/relationships/image" Target="../media/image23.png"/><Relationship Id="rId5" Type="http://schemas.openxmlformats.org/officeDocument/2006/relationships/notesSlide" Target="../notesSlides/notesSlide16.xml"/><Relationship Id="rId4"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6.png"/><Relationship Id="rId2" Type="http://schemas.microsoft.com/office/2007/relationships/media" Target="../media/media17.m4a"/><Relationship Id="rId1" Type="http://schemas.openxmlformats.org/officeDocument/2006/relationships/themeOverride" Target="../theme/themeOverride9.xml"/><Relationship Id="rId6" Type="http://schemas.openxmlformats.org/officeDocument/2006/relationships/image" Target="../media/image24.png"/><Relationship Id="rId5" Type="http://schemas.openxmlformats.org/officeDocument/2006/relationships/notesSlide" Target="../notesSlides/notesSlide17.xml"/><Relationship Id="rId4"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8.m4a"/><Relationship Id="rId7" Type="http://schemas.openxmlformats.org/officeDocument/2006/relationships/image" Target="../media/image25.png"/><Relationship Id="rId2" Type="http://schemas.microsoft.com/office/2007/relationships/media" Target="../media/media18.m4a"/><Relationship Id="rId1" Type="http://schemas.openxmlformats.org/officeDocument/2006/relationships/themeOverride" Target="../theme/themeOverride10.xml"/><Relationship Id="rId6" Type="http://schemas.openxmlformats.org/officeDocument/2006/relationships/hyperlink" Target="https://wwwold.mathematik.tu-dortmund.de/~prediger/veroeff/19-Lernstoerung-Prediger-Sprachfoerderung-Multiplikation-Webversion.pdf" TargetMode="External"/><Relationship Id="rId5" Type="http://schemas.openxmlformats.org/officeDocument/2006/relationships/notesSlide" Target="../notesSlides/notesSlide18.xml"/><Relationship Id="rId4"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8" Type="http://schemas.openxmlformats.org/officeDocument/2006/relationships/hyperlink" Target="https://wwwold.mathematik.tu-dortmund.de/~prediger/veroeff/19-Lernstoerung-Prediger-Sprachfoerderung-Multiplikation-Webversion.pdf" TargetMode="External"/><Relationship Id="rId3" Type="http://schemas.openxmlformats.org/officeDocument/2006/relationships/audio" Target="../media/media19.m4a"/><Relationship Id="rId7" Type="http://schemas.openxmlformats.org/officeDocument/2006/relationships/image" Target="../media/image6.png"/><Relationship Id="rId2" Type="http://schemas.microsoft.com/office/2007/relationships/media" Target="../media/media19.m4a"/><Relationship Id="rId1" Type="http://schemas.openxmlformats.org/officeDocument/2006/relationships/themeOverride" Target="../theme/themeOverride11.xml"/><Relationship Id="rId6" Type="http://schemas.openxmlformats.org/officeDocument/2006/relationships/image" Target="../media/image26.png"/><Relationship Id="rId5" Type="http://schemas.openxmlformats.org/officeDocument/2006/relationships/notesSlide" Target="../notesSlides/notesSlide19.xml"/><Relationship Id="rId4"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6.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hyperlink" Target="https://sima.dzlm.de/sites/simams/files/uploads/fachbiss-einstiegsfilm-prediger-broschuere_240408.pdf" TargetMode="External"/><Relationship Id="rId5" Type="http://schemas.openxmlformats.org/officeDocument/2006/relationships/image" Target="../media/image8.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6.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hemeOverride" Target="../theme/themeOverride12.xml"/><Relationship Id="rId6" Type="http://schemas.openxmlformats.org/officeDocument/2006/relationships/image" Target="../media/image6.png"/><Relationship Id="rId5" Type="http://schemas.openxmlformats.org/officeDocument/2006/relationships/notesSlide" Target="../notesSlides/notesSlide22.xml"/><Relationship Id="rId4"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6.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3" Type="http://schemas.openxmlformats.org/officeDocument/2006/relationships/hyperlink" Target="https://wwwold.mathematik.tu-dortmund.de/~prediger/veroeff/19-Lernstoerung-Prediger-Sprachfoerderung-Multiplikation-Webversion.pdf" TargetMode="External"/><Relationship Id="rId2" Type="http://schemas.openxmlformats.org/officeDocument/2006/relationships/hyperlink" Target="https://doi.org/10.1024/2235-0977/a000268" TargetMode="Externa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3" Type="http://schemas.openxmlformats.org/officeDocument/2006/relationships/hyperlink" Target="https://sima.dzlm.de/sites/simams/files/uploads/fachbiss-einstiegsfilm-prediger-broschuere_240408.pdf" TargetMode="External"/><Relationship Id="rId2" Type="http://schemas.openxmlformats.org/officeDocument/2006/relationships/hyperlink" Target="https://sima.dzlm.de/sites/simams/files/uploads/sima3-001-multiplikation-division-did-kommentar_250828.pdf" TargetMode="External"/><Relationship Id="rId1" Type="http://schemas.openxmlformats.org/officeDocument/2006/relationships/slideLayout" Target="../slideLayouts/slideLayout39.xml"/><Relationship Id="rId4" Type="http://schemas.openxmlformats.org/officeDocument/2006/relationships/hyperlink" Target="https://wwwold.mathematik.tu-dortmund.de/~prediger/veroeff/18-ML-WesBuechPred-Sprache-Basiartikel_Webvers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id="{446A30DD-DDEF-04AB-0BD9-0E0C3304E6AF}"/>
              </a:ext>
            </a:extLst>
          </p:cNvPr>
          <p:cNvSpPr>
            <a:spLocks noGrp="1"/>
          </p:cNvSpPr>
          <p:nvPr>
            <p:ph type="subTitle" idx="1"/>
          </p:nvPr>
        </p:nvSpPr>
        <p:spPr/>
        <p:txBody>
          <a:bodyPr/>
          <a:lstStyle/>
          <a:p>
            <a:r>
              <a:rPr lang="de-CH" dirty="0"/>
              <a:t>Am Beispiel des Multiplikationskonzepts</a:t>
            </a:r>
          </a:p>
        </p:txBody>
      </p:sp>
      <p:sp>
        <p:nvSpPr>
          <p:cNvPr id="3" name="Textplatzhalter 2">
            <a:extLst>
              <a:ext uri="{FF2B5EF4-FFF2-40B4-BE49-F238E27FC236}">
                <a16:creationId xmlns:a16="http://schemas.microsoft.com/office/drawing/2014/main" id="{15F283F7-42DE-C3DF-DB13-23939368616C}"/>
              </a:ext>
            </a:extLst>
          </p:cNvPr>
          <p:cNvSpPr>
            <a:spLocks noGrp="1"/>
          </p:cNvSpPr>
          <p:nvPr>
            <p:ph type="body" sz="quarter" idx="10"/>
          </p:nvPr>
        </p:nvSpPr>
        <p:spPr>
          <a:xfrm>
            <a:off x="567929" y="3419347"/>
            <a:ext cx="4766072" cy="506015"/>
          </a:xfrm>
        </p:spPr>
        <p:txBody>
          <a:bodyPr/>
          <a:lstStyle/>
          <a:p>
            <a:r>
              <a:rPr lang="en-US" i="1" dirty="0" err="1">
                <a:solidFill>
                  <a:schemeClr val="tx1"/>
                </a:solidFill>
                <a:latin typeface="Calibri" pitchFamily="34" charset="0"/>
                <a:ea typeface="Calibri" pitchFamily="34" charset="-122"/>
                <a:cs typeface="Calibri" pitchFamily="34" charset="-120"/>
              </a:rPr>
              <a:t>Erstellt</a:t>
            </a:r>
            <a:r>
              <a:rPr lang="en-US" i="1" dirty="0">
                <a:solidFill>
                  <a:schemeClr val="tx1"/>
                </a:solidFill>
                <a:latin typeface="Calibri" pitchFamily="34" charset="0"/>
                <a:ea typeface="Calibri" pitchFamily="34" charset="-122"/>
                <a:cs typeface="Calibri" pitchFamily="34" charset="-120"/>
              </a:rPr>
              <a:t> von Dr. sc. ETH B. Hohl-Krähenbühl auf Basis von </a:t>
            </a:r>
            <a:r>
              <a:rPr lang="en-US" i="1" dirty="0" err="1">
                <a:solidFill>
                  <a:schemeClr val="tx1"/>
                </a:solidFill>
                <a:latin typeface="Calibri" pitchFamily="34" charset="0"/>
                <a:ea typeface="Calibri" pitchFamily="34" charset="-122"/>
                <a:cs typeface="Calibri" pitchFamily="34" charset="-120"/>
              </a:rPr>
              <a:t>Unterlagen</a:t>
            </a:r>
            <a:r>
              <a:rPr lang="en-US" i="1" dirty="0">
                <a:solidFill>
                  <a:schemeClr val="tx1"/>
                </a:solidFill>
                <a:latin typeface="Calibri" pitchFamily="34" charset="0"/>
                <a:ea typeface="Calibri" pitchFamily="34" charset="-122"/>
                <a:cs typeface="Calibri" pitchFamily="34" charset="-120"/>
              </a:rPr>
              <a:t> von Frau Prof. Dr. S. Prediger und </a:t>
            </a:r>
            <a:r>
              <a:rPr lang="en-US" i="1" dirty="0" err="1">
                <a:solidFill>
                  <a:schemeClr val="tx1"/>
                </a:solidFill>
                <a:latin typeface="Calibri" pitchFamily="34" charset="0"/>
                <a:ea typeface="Calibri" pitchFamily="34" charset="-122"/>
                <a:cs typeface="Calibri" pitchFamily="34" charset="-120"/>
              </a:rPr>
              <a:t>ihrem</a:t>
            </a:r>
            <a:r>
              <a:rPr lang="en-US" i="1" dirty="0">
                <a:solidFill>
                  <a:schemeClr val="tx1"/>
                </a:solidFill>
                <a:latin typeface="Calibri" pitchFamily="34" charset="0"/>
                <a:ea typeface="Calibri" pitchFamily="34" charset="-122"/>
                <a:cs typeface="Calibri" pitchFamily="34" charset="-120"/>
              </a:rPr>
              <a:t> Team, August 2026</a:t>
            </a:r>
          </a:p>
          <a:p>
            <a:endParaRPr lang="en-US" i="1" dirty="0">
              <a:solidFill>
                <a:schemeClr val="tx1"/>
              </a:solidFill>
              <a:latin typeface="Calibri" pitchFamily="34" charset="0"/>
              <a:cs typeface="Calibri" pitchFamily="34" charset="-120"/>
            </a:endParaRPr>
          </a:p>
          <a:p>
            <a:r>
              <a:rPr lang="en-US" i="1" dirty="0" err="1">
                <a:solidFill>
                  <a:schemeClr val="tx1"/>
                </a:solidFill>
                <a:latin typeface="Calibri" pitchFamily="34" charset="0"/>
                <a:cs typeface="Calibri" pitchFamily="34" charset="-120"/>
              </a:rPr>
              <a:t>Folien</a:t>
            </a:r>
            <a:r>
              <a:rPr lang="en-US" i="1" dirty="0">
                <a:solidFill>
                  <a:schemeClr val="tx1"/>
                </a:solidFill>
                <a:latin typeface="Calibri" pitchFamily="34" charset="0"/>
                <a:cs typeface="Calibri" pitchFamily="34" charset="-120"/>
              </a:rPr>
              <a:t> </a:t>
            </a:r>
            <a:r>
              <a:rPr lang="en-US" i="1" dirty="0" err="1">
                <a:solidFill>
                  <a:schemeClr val="tx1"/>
                </a:solidFill>
                <a:latin typeface="Calibri" pitchFamily="34" charset="0"/>
                <a:cs typeface="Calibri" pitchFamily="34" charset="-120"/>
              </a:rPr>
              <a:t>generiert</a:t>
            </a:r>
            <a:r>
              <a:rPr lang="en-US" i="1" dirty="0">
                <a:solidFill>
                  <a:schemeClr val="tx1"/>
                </a:solidFill>
                <a:latin typeface="Calibri" pitchFamily="34" charset="0"/>
                <a:cs typeface="Calibri" pitchFamily="34" charset="-120"/>
              </a:rPr>
              <a:t>  und </a:t>
            </a:r>
            <a:r>
              <a:rPr lang="en-US" i="1" dirty="0" err="1">
                <a:solidFill>
                  <a:schemeClr val="tx1"/>
                </a:solidFill>
                <a:latin typeface="Calibri" pitchFamily="34" charset="0"/>
                <a:cs typeface="Calibri" pitchFamily="34" charset="-120"/>
              </a:rPr>
              <a:t>versprachlicht</a:t>
            </a:r>
            <a:r>
              <a:rPr lang="en-US" i="1" dirty="0">
                <a:solidFill>
                  <a:schemeClr val="tx1"/>
                </a:solidFill>
                <a:latin typeface="Calibri" pitchFamily="34" charset="0"/>
                <a:cs typeface="Calibri" pitchFamily="34" charset="-120"/>
              </a:rPr>
              <a:t> </a:t>
            </a:r>
            <a:r>
              <a:rPr lang="en-US" i="1" dirty="0" err="1">
                <a:solidFill>
                  <a:schemeClr val="tx1"/>
                </a:solidFill>
                <a:latin typeface="Calibri" pitchFamily="34" charset="0"/>
                <a:cs typeface="Calibri" pitchFamily="34" charset="-120"/>
              </a:rPr>
              <a:t>mithilfe</a:t>
            </a:r>
            <a:r>
              <a:rPr lang="en-US" i="1" dirty="0">
                <a:solidFill>
                  <a:schemeClr val="tx1"/>
                </a:solidFill>
                <a:latin typeface="Calibri" pitchFamily="34" charset="0"/>
                <a:cs typeface="Calibri" pitchFamily="34" charset="-120"/>
              </a:rPr>
              <a:t> von KI</a:t>
            </a:r>
            <a:endParaRPr lang="en-US" dirty="0">
              <a:solidFill>
                <a:schemeClr val="tx1"/>
              </a:solidFill>
            </a:endParaRPr>
          </a:p>
          <a:p>
            <a:endParaRPr lang="de-CH" dirty="0"/>
          </a:p>
        </p:txBody>
      </p:sp>
      <p:sp>
        <p:nvSpPr>
          <p:cNvPr id="4" name="Titel 3">
            <a:extLst>
              <a:ext uri="{FF2B5EF4-FFF2-40B4-BE49-F238E27FC236}">
                <a16:creationId xmlns:a16="http://schemas.microsoft.com/office/drawing/2014/main" id="{B9AA3A3C-4B6F-DBC3-419C-CCDB0A2F9209}"/>
              </a:ext>
            </a:extLst>
          </p:cNvPr>
          <p:cNvSpPr>
            <a:spLocks noGrp="1"/>
          </p:cNvSpPr>
          <p:nvPr>
            <p:ph type="ctrTitle"/>
          </p:nvPr>
        </p:nvSpPr>
        <p:spPr/>
        <p:txBody>
          <a:bodyPr/>
          <a:lstStyle/>
          <a:p>
            <a:r>
              <a:rPr lang="de-CH" dirty="0"/>
              <a:t>Zur Wichtigkeit einer </a:t>
            </a:r>
            <a:r>
              <a:rPr lang="de-CH" i="1" dirty="0"/>
              <a:t>bedeutungsbezogenen</a:t>
            </a:r>
            <a:r>
              <a:rPr lang="de-CH" dirty="0"/>
              <a:t> Sprache und wie man sie fördert</a:t>
            </a:r>
          </a:p>
        </p:txBody>
      </p:sp>
      <p:pic>
        <p:nvPicPr>
          <p:cNvPr id="5" name="2_Seite1">
            <a:hlinkClick r:id="" action="ppaction://media"/>
            <a:extLst>
              <a:ext uri="{FF2B5EF4-FFF2-40B4-BE49-F238E27FC236}">
                <a16:creationId xmlns:a16="http://schemas.microsoft.com/office/drawing/2014/main" id="{533D446C-165E-D99A-0BCD-DCAD3FD605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72872" y="3961628"/>
            <a:ext cx="406400" cy="406400"/>
          </a:xfrm>
          <a:prstGeom prst="rect">
            <a:avLst/>
          </a:prstGeom>
        </p:spPr>
      </p:pic>
    </p:spTree>
    <p:extLst>
      <p:ext uri="{BB962C8B-B14F-4D97-AF65-F5344CB8AC3E}">
        <p14:creationId xmlns:p14="http://schemas.microsoft.com/office/powerpoint/2010/main" val="131585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3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1F45E5-BA0E-B3B4-B72E-C0870C0C34F9}"/>
              </a:ext>
            </a:extLst>
          </p:cNvPr>
          <p:cNvSpPr>
            <a:spLocks noGrp="1"/>
          </p:cNvSpPr>
          <p:nvPr>
            <p:ph type="title"/>
          </p:nvPr>
        </p:nvSpPr>
        <p:spPr/>
        <p:txBody>
          <a:bodyPr/>
          <a:lstStyle/>
          <a:p>
            <a:r>
              <a:rPr lang="de-CH" dirty="0"/>
              <a:t>Zur Quellenangabe</a:t>
            </a:r>
          </a:p>
        </p:txBody>
      </p:sp>
      <p:sp>
        <p:nvSpPr>
          <p:cNvPr id="3" name="Inhaltsplatzhalter 2">
            <a:extLst>
              <a:ext uri="{FF2B5EF4-FFF2-40B4-BE49-F238E27FC236}">
                <a16:creationId xmlns:a16="http://schemas.microsoft.com/office/drawing/2014/main" id="{BFA3215A-1F96-F814-398D-D59BB6E79D4E}"/>
              </a:ext>
            </a:extLst>
          </p:cNvPr>
          <p:cNvSpPr>
            <a:spLocks noGrp="1"/>
          </p:cNvSpPr>
          <p:nvPr>
            <p:ph idx="1"/>
          </p:nvPr>
        </p:nvSpPr>
        <p:spPr/>
        <p:txBody>
          <a:bodyPr/>
          <a:lstStyle/>
          <a:p>
            <a:pPr marL="0" indent="0">
              <a:buNone/>
            </a:pPr>
            <a:r>
              <a:rPr lang="de-CH" sz="1800" dirty="0"/>
              <a:t>Die meisten verwendeten Quellen unterliegen der CC-BY-NC-SA-Lizenz:</a:t>
            </a:r>
          </a:p>
          <a:p>
            <a:pPr>
              <a:buFont typeface="Arial" panose="020B0604020202020204" pitchFamily="34" charset="0"/>
              <a:buChar char="•"/>
            </a:pPr>
            <a:r>
              <a:rPr lang="de-CH" sz="1800" dirty="0"/>
              <a:t>Namensnennung der </a:t>
            </a:r>
            <a:r>
              <a:rPr lang="de-CH" sz="1800" dirty="0" err="1"/>
              <a:t>Urheber:innen</a:t>
            </a:r>
            <a:r>
              <a:rPr lang="de-CH" sz="1800" dirty="0"/>
              <a:t> (BY)</a:t>
            </a:r>
          </a:p>
          <a:p>
            <a:pPr>
              <a:buFont typeface="Arial" panose="020B0604020202020204" pitchFamily="34" charset="0"/>
              <a:buChar char="•"/>
            </a:pPr>
            <a:r>
              <a:rPr lang="de-CH" sz="1800" dirty="0"/>
              <a:t>Keine kommerzielle Nutzung (NC)</a:t>
            </a:r>
          </a:p>
          <a:p>
            <a:pPr>
              <a:buFont typeface="Arial" panose="020B0604020202020204" pitchFamily="34" charset="0"/>
              <a:buChar char="•"/>
            </a:pPr>
            <a:r>
              <a:rPr lang="de-CH" sz="1800" dirty="0"/>
              <a:t>Weitergabe unter gleichen Bedingungen (SA)</a:t>
            </a:r>
          </a:p>
        </p:txBody>
      </p:sp>
      <p:pic>
        <p:nvPicPr>
          <p:cNvPr id="4" name="Inhaltsplatzhalter 4">
            <a:extLst>
              <a:ext uri="{FF2B5EF4-FFF2-40B4-BE49-F238E27FC236}">
                <a16:creationId xmlns:a16="http://schemas.microsoft.com/office/drawing/2014/main" id="{A1D0EA1A-117F-92A7-6961-091C181EFAB7}"/>
              </a:ext>
            </a:extLst>
          </p:cNvPr>
          <p:cNvPicPr>
            <a:picLocks noChangeAspect="1"/>
          </p:cNvPicPr>
          <p:nvPr/>
        </p:nvPicPr>
        <p:blipFill>
          <a:blip r:embed="rId2"/>
          <a:stretch>
            <a:fillRect/>
          </a:stretch>
        </p:blipFill>
        <p:spPr>
          <a:xfrm>
            <a:off x="475013" y="3087584"/>
            <a:ext cx="3053370" cy="1163188"/>
          </a:xfrm>
          <a:prstGeom prst="rect">
            <a:avLst/>
          </a:prstGeom>
        </p:spPr>
      </p:pic>
    </p:spTree>
    <p:extLst>
      <p:ext uri="{BB962C8B-B14F-4D97-AF65-F5344CB8AC3E}">
        <p14:creationId xmlns:p14="http://schemas.microsoft.com/office/powerpoint/2010/main" val="4077331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3A593B-ADF7-CC97-ED61-630DD776479C}"/>
              </a:ext>
            </a:extLst>
          </p:cNvPr>
          <p:cNvSpPr>
            <a:spLocks noGrp="1"/>
          </p:cNvSpPr>
          <p:nvPr>
            <p:ph type="ctrTitle"/>
          </p:nvPr>
        </p:nvSpPr>
        <p:spPr/>
        <p:txBody>
          <a:bodyPr/>
          <a:lstStyle/>
          <a:p>
            <a:r>
              <a:rPr lang="de-CH" dirty="0"/>
              <a:t>Worum geht es im Kern?</a:t>
            </a:r>
          </a:p>
        </p:txBody>
      </p:sp>
      <p:pic>
        <p:nvPicPr>
          <p:cNvPr id="3" name="2_Seite3">
            <a:hlinkClick r:id="" action="ppaction://media"/>
            <a:extLst>
              <a:ext uri="{FF2B5EF4-FFF2-40B4-BE49-F238E27FC236}">
                <a16:creationId xmlns:a16="http://schemas.microsoft.com/office/drawing/2014/main" id="{CB899D37-45CB-7512-B170-9FC8804600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61680" y="4339590"/>
            <a:ext cx="406400" cy="406400"/>
          </a:xfrm>
          <a:prstGeom prst="rect">
            <a:avLst/>
          </a:prstGeom>
        </p:spPr>
      </p:pic>
    </p:spTree>
    <p:extLst>
      <p:ext uri="{BB962C8B-B14F-4D97-AF65-F5344CB8AC3E}">
        <p14:creationId xmlns:p14="http://schemas.microsoft.com/office/powerpoint/2010/main" val="225033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F1533D-E8D5-CF55-40F6-6B6CE08E2B08}"/>
              </a:ext>
            </a:extLst>
          </p:cNvPr>
          <p:cNvSpPr>
            <a:spLocks noGrp="1"/>
          </p:cNvSpPr>
          <p:nvPr>
            <p:ph type="title"/>
          </p:nvPr>
        </p:nvSpPr>
        <p:spPr>
          <a:xfrm>
            <a:off x="528029" y="482747"/>
            <a:ext cx="7445269" cy="621069"/>
          </a:xfrm>
        </p:spPr>
        <p:txBody>
          <a:bodyPr/>
          <a:lstStyle/>
          <a:p>
            <a:r>
              <a:rPr lang="en-US" dirty="0" err="1"/>
              <a:t>Multiplizieren</a:t>
            </a:r>
            <a:r>
              <a:rPr lang="en-US" dirty="0"/>
              <a:t> </a:t>
            </a:r>
            <a:r>
              <a:rPr lang="en-US" dirty="0" err="1"/>
              <a:t>heisst</a:t>
            </a:r>
            <a:r>
              <a:rPr lang="en-US" dirty="0"/>
              <a:t>: in </a:t>
            </a:r>
            <a:r>
              <a:rPr lang="en-US" dirty="0" err="1"/>
              <a:t>Bündeln</a:t>
            </a:r>
            <a:r>
              <a:rPr lang="en-US" dirty="0"/>
              <a:t> </a:t>
            </a:r>
            <a:r>
              <a:rPr lang="en-US" dirty="0" err="1"/>
              <a:t>zählen</a:t>
            </a:r>
            <a:r>
              <a:rPr lang="en-US" dirty="0"/>
              <a:t> (‘Unitizing’)</a:t>
            </a:r>
            <a:br>
              <a:rPr lang="en-US" sz="2400" dirty="0"/>
            </a:br>
            <a:endParaRPr lang="de-CH" dirty="0"/>
          </a:p>
        </p:txBody>
      </p:sp>
      <p:sp>
        <p:nvSpPr>
          <p:cNvPr id="35" name="Inhaltsplatzhalter 34">
            <a:extLst>
              <a:ext uri="{FF2B5EF4-FFF2-40B4-BE49-F238E27FC236}">
                <a16:creationId xmlns:a16="http://schemas.microsoft.com/office/drawing/2014/main" id="{7C346A92-6B12-154E-6830-3F3163AD1E64}"/>
              </a:ext>
            </a:extLst>
          </p:cNvPr>
          <p:cNvSpPr>
            <a:spLocks noGrp="1"/>
          </p:cNvSpPr>
          <p:nvPr>
            <p:ph idx="1"/>
          </p:nvPr>
        </p:nvSpPr>
        <p:spPr>
          <a:xfrm>
            <a:off x="528030" y="1137421"/>
            <a:ext cx="7445268" cy="3299447"/>
          </a:xfrm>
        </p:spPr>
        <p:txBody>
          <a:bodyPr/>
          <a:lstStyle/>
          <a:p>
            <a:pPr marL="0" indent="0">
              <a:buNone/>
            </a:pPr>
            <a:r>
              <a:rPr lang="en-US" sz="2400" b="1" dirty="0">
                <a:ea typeface="Cambria" pitchFamily="34" charset="-122"/>
                <a:cs typeface="Cambria" pitchFamily="34" charset="-120"/>
              </a:rPr>
              <a:t>5 · 3 = 15</a:t>
            </a:r>
          </a:p>
          <a:p>
            <a:pPr marL="0" indent="0">
              <a:buNone/>
            </a:pPr>
            <a:endParaRPr lang="en-US" sz="1800" b="1" dirty="0">
              <a:ea typeface="Cambria" pitchFamily="34" charset="-122"/>
              <a:cs typeface="Cambria" pitchFamily="34" charset="-120"/>
            </a:endParaRPr>
          </a:p>
          <a:p>
            <a:pPr>
              <a:buFont typeface="Wingdings" panose="05000000000000000000" pitchFamily="2" charset="2"/>
              <a:buChar char="à"/>
            </a:pPr>
            <a:r>
              <a:rPr lang="en-US" sz="2400" i="1" dirty="0">
                <a:solidFill>
                  <a:srgbClr val="FF0000"/>
                </a:solidFill>
                <a:ea typeface="Cambria" pitchFamily="34" charset="-122"/>
                <a:cs typeface="Cambria" pitchFamily="34" charset="-120"/>
              </a:rPr>
              <a:t>„</a:t>
            </a:r>
            <a:r>
              <a:rPr lang="en-US" sz="2400" i="1" dirty="0" err="1">
                <a:solidFill>
                  <a:srgbClr val="FF0000"/>
                </a:solidFill>
                <a:ea typeface="Cambria" pitchFamily="34" charset="-122"/>
                <a:cs typeface="Cambria" pitchFamily="34" charset="-120"/>
              </a:rPr>
              <a:t>fünf</a:t>
            </a:r>
            <a:r>
              <a:rPr lang="en-US" sz="2400" i="1" dirty="0">
                <a:solidFill>
                  <a:srgbClr val="FF0000"/>
                </a:solidFill>
                <a:ea typeface="Cambria" pitchFamily="34" charset="-122"/>
                <a:cs typeface="Cambria" pitchFamily="34" charset="-120"/>
              </a:rPr>
              <a:t> 3er”</a:t>
            </a:r>
          </a:p>
          <a:p>
            <a:pPr marL="0" indent="0">
              <a:lnSpc>
                <a:spcPct val="135000"/>
              </a:lnSpc>
              <a:buNone/>
            </a:pPr>
            <a:endParaRPr lang="en-US" sz="1800" b="1" i="1" dirty="0">
              <a:ea typeface="Cambria" pitchFamily="34" charset="-122"/>
            </a:endParaRPr>
          </a:p>
          <a:p>
            <a:pPr marL="0" indent="0">
              <a:lnSpc>
                <a:spcPct val="135000"/>
              </a:lnSpc>
              <a:buNone/>
            </a:pPr>
            <a:r>
              <a:rPr lang="en-US" sz="1800" b="1" i="1" dirty="0" err="1">
                <a:ea typeface="Cambria" pitchFamily="34" charset="-122"/>
              </a:rPr>
              <a:t>Erster</a:t>
            </a:r>
            <a:r>
              <a:rPr lang="en-US" sz="1800" b="1" i="1" dirty="0">
                <a:ea typeface="Cambria" pitchFamily="34" charset="-122"/>
              </a:rPr>
              <a:t> Faktor    </a:t>
            </a:r>
            <a:r>
              <a:rPr lang="en-US" sz="1800" dirty="0">
                <a:ea typeface="Calibri" pitchFamily="34" charset="-122"/>
                <a:cs typeface="Calibri" pitchFamily="34" charset="-120"/>
              </a:rPr>
              <a:t>=&gt;  </a:t>
            </a:r>
            <a:r>
              <a:rPr lang="en-US" sz="1800" dirty="0" err="1">
                <a:ea typeface="Calibri" pitchFamily="34" charset="-122"/>
                <a:cs typeface="Calibri" pitchFamily="34" charset="-120"/>
              </a:rPr>
              <a:t>wie</a:t>
            </a:r>
            <a:r>
              <a:rPr lang="en-US" sz="1800" dirty="0">
                <a:ea typeface="Calibri" pitchFamily="34" charset="-122"/>
                <a:cs typeface="Calibri" pitchFamily="34" charset="-120"/>
              </a:rPr>
              <a:t> </a:t>
            </a:r>
            <a:r>
              <a:rPr lang="en-US" sz="1800" dirty="0" err="1">
                <a:ea typeface="Calibri" pitchFamily="34" charset="-122"/>
                <a:cs typeface="Calibri" pitchFamily="34" charset="-120"/>
              </a:rPr>
              <a:t>viele</a:t>
            </a:r>
            <a:r>
              <a:rPr lang="en-US" sz="1800" dirty="0">
                <a:ea typeface="Calibri" pitchFamily="34" charset="-122"/>
                <a:cs typeface="Calibri" pitchFamily="34" charset="-120"/>
              </a:rPr>
              <a:t> </a:t>
            </a:r>
            <a:r>
              <a:rPr lang="en-US" sz="1800" dirty="0" err="1">
                <a:ea typeface="Calibri" pitchFamily="34" charset="-122"/>
                <a:cs typeface="Calibri" pitchFamily="34" charset="-120"/>
              </a:rPr>
              <a:t>Bündel</a:t>
            </a:r>
            <a:endParaRPr lang="en-US" sz="1800" dirty="0"/>
          </a:p>
          <a:p>
            <a:pPr marL="0" indent="0">
              <a:lnSpc>
                <a:spcPct val="135000"/>
              </a:lnSpc>
              <a:buNone/>
            </a:pPr>
            <a:r>
              <a:rPr lang="en-US" sz="1800" b="1" dirty="0" err="1">
                <a:ea typeface="Calibri" pitchFamily="34" charset="-122"/>
                <a:cs typeface="Calibri" pitchFamily="34" charset="-120"/>
              </a:rPr>
              <a:t>Zweiter</a:t>
            </a:r>
            <a:r>
              <a:rPr lang="en-US" sz="1800" b="1" dirty="0">
                <a:ea typeface="Calibri" pitchFamily="34" charset="-122"/>
                <a:cs typeface="Calibri" pitchFamily="34" charset="-120"/>
              </a:rPr>
              <a:t> Faktor</a:t>
            </a:r>
            <a:r>
              <a:rPr lang="en-US" sz="1800" dirty="0">
                <a:ea typeface="Calibri" pitchFamily="34" charset="-122"/>
                <a:cs typeface="Calibri" pitchFamily="34" charset="-120"/>
              </a:rPr>
              <a:t>  =&gt;  </a:t>
            </a:r>
            <a:r>
              <a:rPr lang="en-US" sz="1800" dirty="0" err="1">
                <a:ea typeface="Calibri" pitchFamily="34" charset="-122"/>
                <a:cs typeface="Calibri" pitchFamily="34" charset="-120"/>
              </a:rPr>
              <a:t>wie</a:t>
            </a:r>
            <a:r>
              <a:rPr lang="en-US" sz="1800" dirty="0">
                <a:ea typeface="Calibri" pitchFamily="34" charset="-122"/>
                <a:cs typeface="Calibri" pitchFamily="34" charset="-120"/>
              </a:rPr>
              <a:t> gross die </a:t>
            </a:r>
            <a:r>
              <a:rPr lang="en-US" sz="1800" dirty="0" err="1">
                <a:ea typeface="Calibri" pitchFamily="34" charset="-122"/>
                <a:cs typeface="Calibri" pitchFamily="34" charset="-120"/>
              </a:rPr>
              <a:t>Bündel</a:t>
            </a:r>
            <a:r>
              <a:rPr lang="en-US" sz="1800" dirty="0">
                <a:ea typeface="Calibri" pitchFamily="34" charset="-122"/>
                <a:cs typeface="Calibri" pitchFamily="34" charset="-120"/>
              </a:rPr>
              <a:t> </a:t>
            </a:r>
            <a:r>
              <a:rPr lang="en-US" sz="1800" dirty="0" err="1">
                <a:ea typeface="Calibri" pitchFamily="34" charset="-122"/>
                <a:cs typeface="Calibri" pitchFamily="34" charset="-120"/>
              </a:rPr>
              <a:t>sind</a:t>
            </a:r>
            <a:endParaRPr lang="en-US" sz="1800" dirty="0"/>
          </a:p>
          <a:p>
            <a:pPr marL="0" indent="0">
              <a:buNone/>
            </a:pPr>
            <a:endParaRPr lang="en-US" sz="1800" dirty="0"/>
          </a:p>
          <a:p>
            <a:pPr marL="0" indent="0">
              <a:buNone/>
            </a:pPr>
            <a:endParaRPr lang="de-CH" dirty="0"/>
          </a:p>
        </p:txBody>
      </p:sp>
      <p:grpSp>
        <p:nvGrpSpPr>
          <p:cNvPr id="12" name="Gruppieren 11">
            <a:extLst>
              <a:ext uri="{FF2B5EF4-FFF2-40B4-BE49-F238E27FC236}">
                <a16:creationId xmlns:a16="http://schemas.microsoft.com/office/drawing/2014/main" id="{35033AA6-79E3-9634-F580-CD0235FFC1AA}"/>
              </a:ext>
            </a:extLst>
          </p:cNvPr>
          <p:cNvGrpSpPr/>
          <p:nvPr/>
        </p:nvGrpSpPr>
        <p:grpSpPr>
          <a:xfrm>
            <a:off x="5467199" y="1089022"/>
            <a:ext cx="3309504" cy="2743200"/>
            <a:chOff x="5377296" y="1527048"/>
            <a:chExt cx="3309504" cy="2743200"/>
          </a:xfrm>
        </p:grpSpPr>
        <p:sp>
          <p:nvSpPr>
            <p:cNvPr id="13" name="Shape 6">
              <a:extLst>
                <a:ext uri="{FF2B5EF4-FFF2-40B4-BE49-F238E27FC236}">
                  <a16:creationId xmlns:a16="http://schemas.microsoft.com/office/drawing/2014/main" id="{8524B059-0A6A-1A9D-98A4-561E3B44CA26}"/>
                </a:ext>
              </a:extLst>
            </p:cNvPr>
            <p:cNvSpPr/>
            <p:nvPr/>
          </p:nvSpPr>
          <p:spPr>
            <a:xfrm>
              <a:off x="5377296" y="1527048"/>
              <a:ext cx="3246120" cy="2743200"/>
            </a:xfrm>
            <a:prstGeom prst="roundRect">
              <a:avLst>
                <a:gd name="adj" fmla="val 3333"/>
              </a:avLst>
            </a:prstGeom>
            <a:solidFill>
              <a:srgbClr val="EEF0FB"/>
            </a:solidFill>
            <a:ln/>
            <a:effectLst>
              <a:outerShdw blurRad="101600" dist="38100" dir="5400000" algn="bl" rotWithShape="0">
                <a:srgbClr val="1A1F3A">
                  <a:alpha val="35000"/>
                </a:srgbClr>
              </a:outerShdw>
            </a:effectLst>
          </p:spPr>
          <p:txBody>
            <a:bodyPr/>
            <a:lstStyle/>
            <a:p>
              <a:endParaRPr lang="de-CH"/>
            </a:p>
          </p:txBody>
        </p:sp>
        <p:sp>
          <p:nvSpPr>
            <p:cNvPr id="14" name="Text 7">
              <a:extLst>
                <a:ext uri="{FF2B5EF4-FFF2-40B4-BE49-F238E27FC236}">
                  <a16:creationId xmlns:a16="http://schemas.microsoft.com/office/drawing/2014/main" id="{F37FE5EC-91F4-D9E9-3D14-6CCE630147E3}"/>
                </a:ext>
              </a:extLst>
            </p:cNvPr>
            <p:cNvSpPr/>
            <p:nvPr/>
          </p:nvSpPr>
          <p:spPr>
            <a:xfrm>
              <a:off x="5440680" y="1719072"/>
              <a:ext cx="3246120" cy="320040"/>
            </a:xfrm>
            <a:prstGeom prst="rect">
              <a:avLst/>
            </a:prstGeom>
            <a:noFill/>
            <a:ln/>
          </p:spPr>
          <p:txBody>
            <a:bodyPr wrap="square" lIns="0" tIns="0" rIns="0" bIns="0" rtlCol="0" anchor="ctr"/>
            <a:lstStyle/>
            <a:p>
              <a:pPr marL="0" indent="0" algn="ctr">
                <a:buNone/>
              </a:pPr>
              <a:r>
                <a:rPr lang="en-US" sz="1300" b="1" dirty="0">
                  <a:solidFill>
                    <a:srgbClr val="6B7280"/>
                  </a:solidFill>
                  <a:latin typeface="Calibri" pitchFamily="34" charset="0"/>
                  <a:ea typeface="Calibri" pitchFamily="34" charset="-122"/>
                  <a:cs typeface="Calibri" pitchFamily="34" charset="-120"/>
                </a:rPr>
                <a:t>fünf 3er</a:t>
              </a:r>
              <a:endParaRPr lang="en-US" sz="1300" dirty="0"/>
            </a:p>
          </p:txBody>
        </p:sp>
        <p:sp>
          <p:nvSpPr>
            <p:cNvPr id="15" name="Shape 8">
              <a:extLst>
                <a:ext uri="{FF2B5EF4-FFF2-40B4-BE49-F238E27FC236}">
                  <a16:creationId xmlns:a16="http://schemas.microsoft.com/office/drawing/2014/main" id="{E94A71C3-3C90-37DA-7E3D-2CD02607206F}"/>
                </a:ext>
              </a:extLst>
            </p:cNvPr>
            <p:cNvSpPr/>
            <p:nvPr/>
          </p:nvSpPr>
          <p:spPr>
            <a:xfrm>
              <a:off x="5650992" y="2240280"/>
              <a:ext cx="402336" cy="1472184"/>
            </a:xfrm>
            <a:prstGeom prst="roundRect">
              <a:avLst>
                <a:gd name="adj" fmla="val 18182"/>
              </a:avLst>
            </a:prstGeom>
            <a:ln w="15875">
              <a:solidFill>
                <a:srgbClr val="2F3C7E"/>
              </a:solidFill>
              <a:prstDash val="dash"/>
            </a:ln>
          </p:spPr>
          <p:txBody>
            <a:bodyPr/>
            <a:lstStyle/>
            <a:p>
              <a:endParaRPr lang="de-CH"/>
            </a:p>
          </p:txBody>
        </p:sp>
        <p:sp>
          <p:nvSpPr>
            <p:cNvPr id="16" name="Shape 9">
              <a:extLst>
                <a:ext uri="{FF2B5EF4-FFF2-40B4-BE49-F238E27FC236}">
                  <a16:creationId xmlns:a16="http://schemas.microsoft.com/office/drawing/2014/main" id="{BCBFB6AD-1A10-DBAB-76EE-93BB30B7EA4C}"/>
                </a:ext>
              </a:extLst>
            </p:cNvPr>
            <p:cNvSpPr/>
            <p:nvPr/>
          </p:nvSpPr>
          <p:spPr>
            <a:xfrm>
              <a:off x="5751576" y="2322576"/>
              <a:ext cx="201168" cy="201168"/>
            </a:xfrm>
            <a:prstGeom prst="ellipse">
              <a:avLst/>
            </a:prstGeom>
            <a:solidFill>
              <a:srgbClr val="F96167"/>
            </a:solidFill>
            <a:ln/>
          </p:spPr>
          <p:txBody>
            <a:bodyPr/>
            <a:lstStyle/>
            <a:p>
              <a:endParaRPr lang="de-CH"/>
            </a:p>
          </p:txBody>
        </p:sp>
        <p:sp>
          <p:nvSpPr>
            <p:cNvPr id="17" name="Shape 10">
              <a:extLst>
                <a:ext uri="{FF2B5EF4-FFF2-40B4-BE49-F238E27FC236}">
                  <a16:creationId xmlns:a16="http://schemas.microsoft.com/office/drawing/2014/main" id="{230C7D6B-6B39-B38B-B67B-5AF4223A2F31}"/>
                </a:ext>
              </a:extLst>
            </p:cNvPr>
            <p:cNvSpPr/>
            <p:nvPr/>
          </p:nvSpPr>
          <p:spPr>
            <a:xfrm>
              <a:off x="5751576" y="2798064"/>
              <a:ext cx="201168" cy="201168"/>
            </a:xfrm>
            <a:prstGeom prst="ellipse">
              <a:avLst/>
            </a:prstGeom>
            <a:solidFill>
              <a:srgbClr val="F96167"/>
            </a:solidFill>
            <a:ln/>
          </p:spPr>
          <p:txBody>
            <a:bodyPr/>
            <a:lstStyle/>
            <a:p>
              <a:endParaRPr lang="de-CH"/>
            </a:p>
          </p:txBody>
        </p:sp>
        <p:sp>
          <p:nvSpPr>
            <p:cNvPr id="18" name="Shape 11">
              <a:extLst>
                <a:ext uri="{FF2B5EF4-FFF2-40B4-BE49-F238E27FC236}">
                  <a16:creationId xmlns:a16="http://schemas.microsoft.com/office/drawing/2014/main" id="{401A0504-01EE-3E71-2C93-E55752EF9241}"/>
                </a:ext>
              </a:extLst>
            </p:cNvPr>
            <p:cNvSpPr/>
            <p:nvPr/>
          </p:nvSpPr>
          <p:spPr>
            <a:xfrm>
              <a:off x="5751576" y="3273552"/>
              <a:ext cx="201168" cy="201168"/>
            </a:xfrm>
            <a:prstGeom prst="ellipse">
              <a:avLst/>
            </a:prstGeom>
            <a:solidFill>
              <a:srgbClr val="F96167"/>
            </a:solidFill>
            <a:ln/>
          </p:spPr>
          <p:txBody>
            <a:bodyPr/>
            <a:lstStyle/>
            <a:p>
              <a:endParaRPr lang="de-CH"/>
            </a:p>
          </p:txBody>
        </p:sp>
        <p:sp>
          <p:nvSpPr>
            <p:cNvPr id="19" name="Shape 12">
              <a:extLst>
                <a:ext uri="{FF2B5EF4-FFF2-40B4-BE49-F238E27FC236}">
                  <a16:creationId xmlns:a16="http://schemas.microsoft.com/office/drawing/2014/main" id="{BA7CC0A6-9FD5-EDBF-1E87-E9DABD02C501}"/>
                </a:ext>
              </a:extLst>
            </p:cNvPr>
            <p:cNvSpPr/>
            <p:nvPr/>
          </p:nvSpPr>
          <p:spPr>
            <a:xfrm>
              <a:off x="6256782" y="2240280"/>
              <a:ext cx="402336" cy="1472184"/>
            </a:xfrm>
            <a:prstGeom prst="roundRect">
              <a:avLst>
                <a:gd name="adj" fmla="val 18182"/>
              </a:avLst>
            </a:prstGeom>
            <a:ln w="15875">
              <a:solidFill>
                <a:srgbClr val="2F3C7E"/>
              </a:solidFill>
              <a:prstDash val="dash"/>
            </a:ln>
          </p:spPr>
          <p:txBody>
            <a:bodyPr/>
            <a:lstStyle/>
            <a:p>
              <a:endParaRPr lang="de-CH"/>
            </a:p>
          </p:txBody>
        </p:sp>
        <p:sp>
          <p:nvSpPr>
            <p:cNvPr id="20" name="Shape 13">
              <a:extLst>
                <a:ext uri="{FF2B5EF4-FFF2-40B4-BE49-F238E27FC236}">
                  <a16:creationId xmlns:a16="http://schemas.microsoft.com/office/drawing/2014/main" id="{DCC42ACF-CA70-2C09-89DB-77162489A01E}"/>
                </a:ext>
              </a:extLst>
            </p:cNvPr>
            <p:cNvSpPr/>
            <p:nvPr/>
          </p:nvSpPr>
          <p:spPr>
            <a:xfrm>
              <a:off x="6357366" y="2322576"/>
              <a:ext cx="201168" cy="201168"/>
            </a:xfrm>
            <a:prstGeom prst="ellipse">
              <a:avLst/>
            </a:prstGeom>
            <a:solidFill>
              <a:srgbClr val="F96167"/>
            </a:solidFill>
            <a:ln/>
          </p:spPr>
          <p:txBody>
            <a:bodyPr/>
            <a:lstStyle/>
            <a:p>
              <a:endParaRPr lang="de-CH"/>
            </a:p>
          </p:txBody>
        </p:sp>
        <p:sp>
          <p:nvSpPr>
            <p:cNvPr id="21" name="Shape 14">
              <a:extLst>
                <a:ext uri="{FF2B5EF4-FFF2-40B4-BE49-F238E27FC236}">
                  <a16:creationId xmlns:a16="http://schemas.microsoft.com/office/drawing/2014/main" id="{2ED0A92E-5A92-DF7A-4DF8-4FCD7C178B92}"/>
                </a:ext>
              </a:extLst>
            </p:cNvPr>
            <p:cNvSpPr/>
            <p:nvPr/>
          </p:nvSpPr>
          <p:spPr>
            <a:xfrm>
              <a:off x="6357366" y="2798064"/>
              <a:ext cx="201168" cy="201168"/>
            </a:xfrm>
            <a:prstGeom prst="ellipse">
              <a:avLst/>
            </a:prstGeom>
            <a:solidFill>
              <a:srgbClr val="F96167"/>
            </a:solidFill>
            <a:ln/>
          </p:spPr>
          <p:txBody>
            <a:bodyPr/>
            <a:lstStyle/>
            <a:p>
              <a:endParaRPr lang="de-CH"/>
            </a:p>
          </p:txBody>
        </p:sp>
        <p:sp>
          <p:nvSpPr>
            <p:cNvPr id="22" name="Shape 15">
              <a:extLst>
                <a:ext uri="{FF2B5EF4-FFF2-40B4-BE49-F238E27FC236}">
                  <a16:creationId xmlns:a16="http://schemas.microsoft.com/office/drawing/2014/main" id="{4B58804F-C0CE-9161-B255-BCA03101CCC5}"/>
                </a:ext>
              </a:extLst>
            </p:cNvPr>
            <p:cNvSpPr/>
            <p:nvPr/>
          </p:nvSpPr>
          <p:spPr>
            <a:xfrm>
              <a:off x="6357366" y="3273552"/>
              <a:ext cx="201168" cy="201168"/>
            </a:xfrm>
            <a:prstGeom prst="ellipse">
              <a:avLst/>
            </a:prstGeom>
            <a:solidFill>
              <a:srgbClr val="F96167"/>
            </a:solidFill>
            <a:ln/>
          </p:spPr>
          <p:txBody>
            <a:bodyPr/>
            <a:lstStyle/>
            <a:p>
              <a:endParaRPr lang="de-CH"/>
            </a:p>
          </p:txBody>
        </p:sp>
        <p:sp>
          <p:nvSpPr>
            <p:cNvPr id="23" name="Shape 16">
              <a:extLst>
                <a:ext uri="{FF2B5EF4-FFF2-40B4-BE49-F238E27FC236}">
                  <a16:creationId xmlns:a16="http://schemas.microsoft.com/office/drawing/2014/main" id="{88C30C17-F681-8F9D-284C-746EE98A7E30}"/>
                </a:ext>
              </a:extLst>
            </p:cNvPr>
            <p:cNvSpPr/>
            <p:nvPr/>
          </p:nvSpPr>
          <p:spPr>
            <a:xfrm>
              <a:off x="6862572" y="2240280"/>
              <a:ext cx="402336" cy="1472184"/>
            </a:xfrm>
            <a:prstGeom prst="roundRect">
              <a:avLst>
                <a:gd name="adj" fmla="val 18182"/>
              </a:avLst>
            </a:prstGeom>
            <a:ln w="15875">
              <a:solidFill>
                <a:srgbClr val="2F3C7E"/>
              </a:solidFill>
              <a:prstDash val="dash"/>
            </a:ln>
          </p:spPr>
          <p:txBody>
            <a:bodyPr/>
            <a:lstStyle/>
            <a:p>
              <a:endParaRPr lang="de-CH"/>
            </a:p>
          </p:txBody>
        </p:sp>
        <p:sp>
          <p:nvSpPr>
            <p:cNvPr id="24" name="Shape 17">
              <a:extLst>
                <a:ext uri="{FF2B5EF4-FFF2-40B4-BE49-F238E27FC236}">
                  <a16:creationId xmlns:a16="http://schemas.microsoft.com/office/drawing/2014/main" id="{C0704449-1189-D76A-56A0-7CD19C0FD336}"/>
                </a:ext>
              </a:extLst>
            </p:cNvPr>
            <p:cNvSpPr/>
            <p:nvPr/>
          </p:nvSpPr>
          <p:spPr>
            <a:xfrm>
              <a:off x="6963156" y="2322576"/>
              <a:ext cx="201168" cy="201168"/>
            </a:xfrm>
            <a:prstGeom prst="ellipse">
              <a:avLst/>
            </a:prstGeom>
            <a:solidFill>
              <a:srgbClr val="F96167"/>
            </a:solidFill>
            <a:ln/>
          </p:spPr>
          <p:txBody>
            <a:bodyPr/>
            <a:lstStyle/>
            <a:p>
              <a:endParaRPr lang="de-CH"/>
            </a:p>
          </p:txBody>
        </p:sp>
        <p:sp>
          <p:nvSpPr>
            <p:cNvPr id="25" name="Shape 18">
              <a:extLst>
                <a:ext uri="{FF2B5EF4-FFF2-40B4-BE49-F238E27FC236}">
                  <a16:creationId xmlns:a16="http://schemas.microsoft.com/office/drawing/2014/main" id="{5330F74F-0217-0ECD-F627-11170810B968}"/>
                </a:ext>
              </a:extLst>
            </p:cNvPr>
            <p:cNvSpPr/>
            <p:nvPr/>
          </p:nvSpPr>
          <p:spPr>
            <a:xfrm>
              <a:off x="6963156" y="2798064"/>
              <a:ext cx="201168" cy="201168"/>
            </a:xfrm>
            <a:prstGeom prst="ellipse">
              <a:avLst/>
            </a:prstGeom>
            <a:solidFill>
              <a:srgbClr val="F96167"/>
            </a:solidFill>
            <a:ln/>
          </p:spPr>
          <p:txBody>
            <a:bodyPr/>
            <a:lstStyle/>
            <a:p>
              <a:endParaRPr lang="de-CH"/>
            </a:p>
          </p:txBody>
        </p:sp>
        <p:sp>
          <p:nvSpPr>
            <p:cNvPr id="26" name="Shape 19">
              <a:extLst>
                <a:ext uri="{FF2B5EF4-FFF2-40B4-BE49-F238E27FC236}">
                  <a16:creationId xmlns:a16="http://schemas.microsoft.com/office/drawing/2014/main" id="{D36A9CD3-8465-4F0E-7FB6-197198600481}"/>
                </a:ext>
              </a:extLst>
            </p:cNvPr>
            <p:cNvSpPr/>
            <p:nvPr/>
          </p:nvSpPr>
          <p:spPr>
            <a:xfrm>
              <a:off x="6963156" y="3273552"/>
              <a:ext cx="201168" cy="201168"/>
            </a:xfrm>
            <a:prstGeom prst="ellipse">
              <a:avLst/>
            </a:prstGeom>
            <a:solidFill>
              <a:srgbClr val="F96167"/>
            </a:solidFill>
            <a:ln/>
          </p:spPr>
          <p:txBody>
            <a:bodyPr/>
            <a:lstStyle/>
            <a:p>
              <a:endParaRPr lang="de-CH"/>
            </a:p>
          </p:txBody>
        </p:sp>
        <p:sp>
          <p:nvSpPr>
            <p:cNvPr id="27" name="Shape 20">
              <a:extLst>
                <a:ext uri="{FF2B5EF4-FFF2-40B4-BE49-F238E27FC236}">
                  <a16:creationId xmlns:a16="http://schemas.microsoft.com/office/drawing/2014/main" id="{DA1FBC65-EB82-B06C-83C9-0967B92BB7BD}"/>
                </a:ext>
              </a:extLst>
            </p:cNvPr>
            <p:cNvSpPr/>
            <p:nvPr/>
          </p:nvSpPr>
          <p:spPr>
            <a:xfrm>
              <a:off x="7468362" y="2240280"/>
              <a:ext cx="402336" cy="1472184"/>
            </a:xfrm>
            <a:prstGeom prst="roundRect">
              <a:avLst>
                <a:gd name="adj" fmla="val 18182"/>
              </a:avLst>
            </a:prstGeom>
            <a:ln w="15875">
              <a:solidFill>
                <a:srgbClr val="2F3C7E"/>
              </a:solidFill>
              <a:prstDash val="dash"/>
            </a:ln>
          </p:spPr>
          <p:txBody>
            <a:bodyPr/>
            <a:lstStyle/>
            <a:p>
              <a:endParaRPr lang="de-CH"/>
            </a:p>
          </p:txBody>
        </p:sp>
        <p:sp>
          <p:nvSpPr>
            <p:cNvPr id="28" name="Shape 21">
              <a:extLst>
                <a:ext uri="{FF2B5EF4-FFF2-40B4-BE49-F238E27FC236}">
                  <a16:creationId xmlns:a16="http://schemas.microsoft.com/office/drawing/2014/main" id="{CE272BF7-FFF5-53F6-F62D-ABF16DCA8D8E}"/>
                </a:ext>
              </a:extLst>
            </p:cNvPr>
            <p:cNvSpPr/>
            <p:nvPr/>
          </p:nvSpPr>
          <p:spPr>
            <a:xfrm>
              <a:off x="7568946" y="2322576"/>
              <a:ext cx="201168" cy="201168"/>
            </a:xfrm>
            <a:prstGeom prst="ellipse">
              <a:avLst/>
            </a:prstGeom>
            <a:solidFill>
              <a:srgbClr val="F96167"/>
            </a:solidFill>
            <a:ln/>
          </p:spPr>
          <p:txBody>
            <a:bodyPr/>
            <a:lstStyle/>
            <a:p>
              <a:endParaRPr lang="de-CH"/>
            </a:p>
          </p:txBody>
        </p:sp>
        <p:sp>
          <p:nvSpPr>
            <p:cNvPr id="29" name="Shape 22">
              <a:extLst>
                <a:ext uri="{FF2B5EF4-FFF2-40B4-BE49-F238E27FC236}">
                  <a16:creationId xmlns:a16="http://schemas.microsoft.com/office/drawing/2014/main" id="{562F0D39-0731-E39C-2168-94E2C33F86A9}"/>
                </a:ext>
              </a:extLst>
            </p:cNvPr>
            <p:cNvSpPr/>
            <p:nvPr/>
          </p:nvSpPr>
          <p:spPr>
            <a:xfrm>
              <a:off x="7568946" y="2798064"/>
              <a:ext cx="201168" cy="201168"/>
            </a:xfrm>
            <a:prstGeom prst="ellipse">
              <a:avLst/>
            </a:prstGeom>
            <a:solidFill>
              <a:srgbClr val="F96167"/>
            </a:solidFill>
            <a:ln/>
          </p:spPr>
          <p:txBody>
            <a:bodyPr/>
            <a:lstStyle/>
            <a:p>
              <a:endParaRPr lang="de-CH"/>
            </a:p>
          </p:txBody>
        </p:sp>
        <p:sp>
          <p:nvSpPr>
            <p:cNvPr id="30" name="Shape 23">
              <a:extLst>
                <a:ext uri="{FF2B5EF4-FFF2-40B4-BE49-F238E27FC236}">
                  <a16:creationId xmlns:a16="http://schemas.microsoft.com/office/drawing/2014/main" id="{763E7778-8D74-50B5-2E0F-D8A94266A8C8}"/>
                </a:ext>
              </a:extLst>
            </p:cNvPr>
            <p:cNvSpPr/>
            <p:nvPr/>
          </p:nvSpPr>
          <p:spPr>
            <a:xfrm>
              <a:off x="7568946" y="3273552"/>
              <a:ext cx="201168" cy="201168"/>
            </a:xfrm>
            <a:prstGeom prst="ellipse">
              <a:avLst/>
            </a:prstGeom>
            <a:solidFill>
              <a:srgbClr val="F96167"/>
            </a:solidFill>
            <a:ln/>
          </p:spPr>
          <p:txBody>
            <a:bodyPr/>
            <a:lstStyle/>
            <a:p>
              <a:endParaRPr lang="de-CH"/>
            </a:p>
          </p:txBody>
        </p:sp>
        <p:sp>
          <p:nvSpPr>
            <p:cNvPr id="31" name="Shape 24">
              <a:extLst>
                <a:ext uri="{FF2B5EF4-FFF2-40B4-BE49-F238E27FC236}">
                  <a16:creationId xmlns:a16="http://schemas.microsoft.com/office/drawing/2014/main" id="{CEEB76AB-54E2-C0D7-78F9-489C1BBE0729}"/>
                </a:ext>
              </a:extLst>
            </p:cNvPr>
            <p:cNvSpPr/>
            <p:nvPr/>
          </p:nvSpPr>
          <p:spPr>
            <a:xfrm>
              <a:off x="8074152" y="2240280"/>
              <a:ext cx="402336" cy="1472184"/>
            </a:xfrm>
            <a:prstGeom prst="roundRect">
              <a:avLst>
                <a:gd name="adj" fmla="val 18182"/>
              </a:avLst>
            </a:prstGeom>
            <a:ln w="15875">
              <a:solidFill>
                <a:srgbClr val="2F3C7E"/>
              </a:solidFill>
              <a:prstDash val="dash"/>
            </a:ln>
          </p:spPr>
          <p:txBody>
            <a:bodyPr/>
            <a:lstStyle/>
            <a:p>
              <a:endParaRPr lang="de-CH"/>
            </a:p>
          </p:txBody>
        </p:sp>
        <p:sp>
          <p:nvSpPr>
            <p:cNvPr id="32" name="Shape 25">
              <a:extLst>
                <a:ext uri="{FF2B5EF4-FFF2-40B4-BE49-F238E27FC236}">
                  <a16:creationId xmlns:a16="http://schemas.microsoft.com/office/drawing/2014/main" id="{650972B2-45B2-203D-7E6D-A61CE759474C}"/>
                </a:ext>
              </a:extLst>
            </p:cNvPr>
            <p:cNvSpPr/>
            <p:nvPr/>
          </p:nvSpPr>
          <p:spPr>
            <a:xfrm>
              <a:off x="8174736" y="2322576"/>
              <a:ext cx="201168" cy="201168"/>
            </a:xfrm>
            <a:prstGeom prst="ellipse">
              <a:avLst/>
            </a:prstGeom>
            <a:solidFill>
              <a:srgbClr val="F96167"/>
            </a:solidFill>
            <a:ln/>
          </p:spPr>
          <p:txBody>
            <a:bodyPr/>
            <a:lstStyle/>
            <a:p>
              <a:endParaRPr lang="de-CH"/>
            </a:p>
          </p:txBody>
        </p:sp>
        <p:sp>
          <p:nvSpPr>
            <p:cNvPr id="33" name="Shape 26">
              <a:extLst>
                <a:ext uri="{FF2B5EF4-FFF2-40B4-BE49-F238E27FC236}">
                  <a16:creationId xmlns:a16="http://schemas.microsoft.com/office/drawing/2014/main" id="{3FD776BB-E0E1-6661-F0F9-0316292B8363}"/>
                </a:ext>
              </a:extLst>
            </p:cNvPr>
            <p:cNvSpPr/>
            <p:nvPr/>
          </p:nvSpPr>
          <p:spPr>
            <a:xfrm>
              <a:off x="8174736" y="2798064"/>
              <a:ext cx="201168" cy="201168"/>
            </a:xfrm>
            <a:prstGeom prst="ellipse">
              <a:avLst/>
            </a:prstGeom>
            <a:solidFill>
              <a:srgbClr val="F96167"/>
            </a:solidFill>
            <a:ln/>
          </p:spPr>
          <p:txBody>
            <a:bodyPr/>
            <a:lstStyle/>
            <a:p>
              <a:endParaRPr lang="de-CH"/>
            </a:p>
          </p:txBody>
        </p:sp>
        <p:sp>
          <p:nvSpPr>
            <p:cNvPr id="34" name="Shape 27">
              <a:extLst>
                <a:ext uri="{FF2B5EF4-FFF2-40B4-BE49-F238E27FC236}">
                  <a16:creationId xmlns:a16="http://schemas.microsoft.com/office/drawing/2014/main" id="{2BBB81B9-D674-4179-E801-1D1DD2657794}"/>
                </a:ext>
              </a:extLst>
            </p:cNvPr>
            <p:cNvSpPr/>
            <p:nvPr/>
          </p:nvSpPr>
          <p:spPr>
            <a:xfrm>
              <a:off x="8174736" y="3273552"/>
              <a:ext cx="201168" cy="201168"/>
            </a:xfrm>
            <a:prstGeom prst="ellipse">
              <a:avLst/>
            </a:prstGeom>
            <a:solidFill>
              <a:srgbClr val="F96167"/>
            </a:solidFill>
            <a:ln/>
          </p:spPr>
          <p:txBody>
            <a:bodyPr/>
            <a:lstStyle/>
            <a:p>
              <a:endParaRPr lang="de-CH"/>
            </a:p>
          </p:txBody>
        </p:sp>
      </p:grpSp>
      <p:sp>
        <p:nvSpPr>
          <p:cNvPr id="39" name="Textfeld 38">
            <a:extLst>
              <a:ext uri="{FF2B5EF4-FFF2-40B4-BE49-F238E27FC236}">
                <a16:creationId xmlns:a16="http://schemas.microsoft.com/office/drawing/2014/main" id="{B28D1956-F932-ABF5-2A03-36EE90082471}"/>
              </a:ext>
            </a:extLst>
          </p:cNvPr>
          <p:cNvSpPr txBox="1"/>
          <p:nvPr/>
        </p:nvSpPr>
        <p:spPr>
          <a:xfrm>
            <a:off x="447663" y="4352172"/>
            <a:ext cx="8248674" cy="982192"/>
          </a:xfrm>
          <a:prstGeom prst="rect">
            <a:avLst/>
          </a:prstGeom>
          <a:noFill/>
        </p:spPr>
        <p:txBody>
          <a:bodyPr wrap="square">
            <a:spAutoFit/>
          </a:bodyPr>
          <a:lstStyle/>
          <a:p>
            <a:pPr marL="0" indent="0">
              <a:lnSpc>
                <a:spcPct val="115000"/>
              </a:lnSpc>
              <a:buNone/>
            </a:pPr>
            <a:r>
              <a:rPr lang="en-US" sz="1000" dirty="0">
                <a:solidFill>
                  <a:srgbClr val="2B2B3A"/>
                </a:solidFill>
                <a:latin typeface="Calibri" pitchFamily="34" charset="0"/>
                <a:ea typeface="Calibri" pitchFamily="34" charset="-122"/>
                <a:cs typeface="Calibri" pitchFamily="34" charset="-120"/>
              </a:rPr>
              <a:t>Quelle:  Prediger, S. (2019). Mathematische und </a:t>
            </a:r>
            <a:r>
              <a:rPr lang="en-US" sz="1000" dirty="0" err="1">
                <a:solidFill>
                  <a:srgbClr val="2B2B3A"/>
                </a:solidFill>
                <a:latin typeface="Calibri" pitchFamily="34" charset="0"/>
                <a:ea typeface="Calibri" pitchFamily="34" charset="-122"/>
                <a:cs typeface="Calibri" pitchFamily="34" charset="-120"/>
              </a:rPr>
              <a:t>sprachliche</a:t>
            </a: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Lernschwierigkeiten</a:t>
            </a:r>
            <a:r>
              <a:rPr lang="en-US" sz="1000" dirty="0">
                <a:solidFill>
                  <a:srgbClr val="2B2B3A"/>
                </a:solidFill>
                <a:latin typeface="Calibri" pitchFamily="34" charset="0"/>
                <a:ea typeface="Calibri" pitchFamily="34" charset="-122"/>
                <a:cs typeface="Calibri" pitchFamily="34" charset="-120"/>
              </a:rPr>
              <a:t> – </a:t>
            </a:r>
            <a:r>
              <a:rPr lang="en-US" sz="1000" dirty="0" err="1">
                <a:solidFill>
                  <a:srgbClr val="2B2B3A"/>
                </a:solidFill>
                <a:latin typeface="Calibri" pitchFamily="34" charset="0"/>
                <a:ea typeface="Calibri" pitchFamily="34" charset="-122"/>
                <a:cs typeface="Calibri" pitchFamily="34" charset="-120"/>
              </a:rPr>
              <a:t>Empirische</a:t>
            </a: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Befunde</a:t>
            </a:r>
            <a:r>
              <a:rPr lang="en-US" sz="1000" dirty="0">
                <a:solidFill>
                  <a:srgbClr val="2B2B3A"/>
                </a:solidFill>
                <a:latin typeface="Calibri" pitchFamily="34" charset="0"/>
                <a:ea typeface="Calibri" pitchFamily="34" charset="-122"/>
                <a:cs typeface="Calibri" pitchFamily="34" charset="-120"/>
              </a:rPr>
              <a:t> und </a:t>
            </a:r>
            <a:r>
              <a:rPr lang="en-US" sz="1000" dirty="0" err="1">
                <a:solidFill>
                  <a:srgbClr val="2B2B3A"/>
                </a:solidFill>
                <a:latin typeface="Calibri" pitchFamily="34" charset="0"/>
                <a:ea typeface="Calibri" pitchFamily="34" charset="-122"/>
                <a:cs typeface="Calibri" pitchFamily="34" charset="-120"/>
              </a:rPr>
              <a:t>Förderansätze</a:t>
            </a:r>
            <a:r>
              <a:rPr lang="en-US" sz="1000" dirty="0">
                <a:solidFill>
                  <a:srgbClr val="2B2B3A"/>
                </a:solidFill>
                <a:latin typeface="Calibri" pitchFamily="34" charset="0"/>
                <a:ea typeface="Calibri" pitchFamily="34" charset="-122"/>
                <a:cs typeface="Calibri" pitchFamily="34" charset="-120"/>
              </a:rPr>
              <a:t> am </a:t>
            </a:r>
            <a:r>
              <a:rPr lang="en-US" sz="1000" dirty="0" err="1">
                <a:solidFill>
                  <a:srgbClr val="2B2B3A"/>
                </a:solidFill>
                <a:latin typeface="Calibri" pitchFamily="34" charset="0"/>
                <a:ea typeface="Calibri" pitchFamily="34" charset="-122"/>
                <a:cs typeface="Calibri" pitchFamily="34" charset="-120"/>
              </a:rPr>
              <a:t>Beispiel</a:t>
            </a:r>
            <a:r>
              <a:rPr lang="en-US" sz="1000" dirty="0">
                <a:solidFill>
                  <a:srgbClr val="2B2B3A"/>
                </a:solidFill>
                <a:latin typeface="Calibri" pitchFamily="34" charset="0"/>
                <a:ea typeface="Calibri" pitchFamily="34" charset="-122"/>
                <a:cs typeface="Calibri" pitchFamily="34" charset="-120"/>
              </a:rPr>
              <a:t> des </a:t>
            </a:r>
            <a:r>
              <a:rPr lang="en-US" sz="1000" dirty="0" err="1">
                <a:solidFill>
                  <a:srgbClr val="2B2B3A"/>
                </a:solidFill>
                <a:latin typeface="Calibri" pitchFamily="34" charset="0"/>
                <a:ea typeface="Calibri" pitchFamily="34" charset="-122"/>
                <a:cs typeface="Calibri" pitchFamily="34" charset="-120"/>
              </a:rPr>
              <a:t>Multiplikationskonzepts</a:t>
            </a:r>
            <a:r>
              <a:rPr lang="en-US" sz="1000" i="1" dirty="0">
                <a:solidFill>
                  <a:srgbClr val="2B2B3A"/>
                </a:solidFill>
                <a:latin typeface="Calibri" pitchFamily="34" charset="0"/>
                <a:ea typeface="Calibri" pitchFamily="34" charset="-122"/>
                <a:cs typeface="Calibri" pitchFamily="34" charset="-120"/>
              </a:rPr>
              <a:t>. Lernen und </a:t>
            </a:r>
            <a:r>
              <a:rPr lang="en-US" sz="1000" i="1" dirty="0" err="1">
                <a:solidFill>
                  <a:srgbClr val="2B2B3A"/>
                </a:solidFill>
                <a:latin typeface="Calibri" pitchFamily="34" charset="0"/>
                <a:ea typeface="Calibri" pitchFamily="34" charset="-122"/>
                <a:cs typeface="Calibri" pitchFamily="34" charset="-120"/>
              </a:rPr>
              <a:t>Lernstörungen</a:t>
            </a:r>
            <a:r>
              <a:rPr lang="en-US" sz="1000" i="1" dirty="0">
                <a:solidFill>
                  <a:srgbClr val="2B2B3A"/>
                </a:solidFill>
                <a:latin typeface="Calibri" pitchFamily="34" charset="0"/>
                <a:ea typeface="Calibri" pitchFamily="34" charset="-122"/>
                <a:cs typeface="Calibri" pitchFamily="34" charset="-120"/>
              </a:rPr>
              <a:t> </a:t>
            </a:r>
            <a:r>
              <a:rPr lang="en-US" sz="1000" dirty="0">
                <a:solidFill>
                  <a:srgbClr val="2B2B3A"/>
                </a:solidFill>
                <a:latin typeface="Calibri" pitchFamily="34" charset="0"/>
                <a:ea typeface="Calibri" pitchFamily="34" charset="-122"/>
                <a:cs typeface="Calibri" pitchFamily="34" charset="-120"/>
              </a:rPr>
              <a:t>(</a:t>
            </a:r>
            <a:r>
              <a:rPr lang="en-US" sz="1000" dirty="0" err="1">
                <a:solidFill>
                  <a:srgbClr val="2B2B3A"/>
                </a:solidFill>
                <a:latin typeface="Calibri" pitchFamily="34" charset="0"/>
                <a:ea typeface="Calibri" pitchFamily="34" charset="-122"/>
                <a:cs typeface="Calibri" pitchFamily="34" charset="-120"/>
              </a:rPr>
              <a:t>Themenheft</a:t>
            </a: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Sprachförderung</a:t>
            </a:r>
            <a:r>
              <a:rPr lang="en-US" sz="1000" dirty="0">
                <a:solidFill>
                  <a:srgbClr val="2B2B3A"/>
                </a:solidFill>
                <a:latin typeface="Calibri" pitchFamily="34" charset="0"/>
                <a:ea typeface="Calibri" pitchFamily="34" charset="-122"/>
                <a:cs typeface="Calibri" pitchFamily="34" charset="-120"/>
              </a:rPr>
              <a:t>), 8(4), 247–260. </a:t>
            </a:r>
            <a:r>
              <a:rPr lang="de-CH" sz="1000" dirty="0">
                <a:solidFill>
                  <a:srgbClr val="2B2B3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https://doi.org/10.1024/2235-0977/a000268</a:t>
            </a:r>
            <a:endParaRPr lang="de-CH" sz="1000" dirty="0">
              <a:solidFill>
                <a:srgbClr val="2B2B3A"/>
              </a:solidFill>
              <a:latin typeface="Calibri" pitchFamily="34" charset="0"/>
              <a:ea typeface="Calibri" pitchFamily="34" charset="-122"/>
              <a:cs typeface="Calibri" pitchFamily="34" charset="-120"/>
            </a:endParaRPr>
          </a:p>
          <a:p>
            <a:pPr marL="0" indent="0">
              <a:buNone/>
            </a:pPr>
            <a:r>
              <a:rPr lang="de-CH" sz="1000" dirty="0">
                <a:solidFill>
                  <a:srgbClr val="2B2B3A"/>
                </a:solidFill>
                <a:latin typeface="Calibri" pitchFamily="34" charset="0"/>
                <a:ea typeface="Calibri" pitchFamily="34" charset="-122"/>
                <a:cs typeface="Calibri" pitchFamily="34" charset="-120"/>
              </a:rPr>
              <a:t>Online auch verfügbar unter (Unredigierte Webversion des Manuskripts): </a:t>
            </a:r>
            <a:r>
              <a:rPr lang="de-CH" sz="1000" dirty="0">
                <a:solidFill>
                  <a:srgbClr val="2B2B3A"/>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itchFamily="34" charset="0"/>
                <a:ea typeface="Calibri" pitchFamily="34" charset="-122"/>
                <a:cs typeface="Calibri" pitchFamily="34" charset="-120"/>
              </a:rPr>
              <a:t> (abgerufen am 19.08.26).</a:t>
            </a:r>
          </a:p>
          <a:p>
            <a:pPr marL="0" indent="0">
              <a:lnSpc>
                <a:spcPct val="115000"/>
              </a:lnSpc>
              <a:buNone/>
            </a:pPr>
            <a:endParaRPr lang="en-US" sz="1000" dirty="0">
              <a:solidFill>
                <a:srgbClr val="2B2B3A"/>
              </a:solidFill>
              <a:latin typeface="Calibri" pitchFamily="34" charset="0"/>
              <a:ea typeface="Calibri" pitchFamily="34" charset="-122"/>
              <a:cs typeface="Calibri" pitchFamily="34" charset="-120"/>
            </a:endParaRPr>
          </a:p>
        </p:txBody>
      </p:sp>
      <p:pic>
        <p:nvPicPr>
          <p:cNvPr id="3" name="2_Seite4">
            <a:hlinkClick r:id="" action="ppaction://media"/>
            <a:extLst>
              <a:ext uri="{FF2B5EF4-FFF2-40B4-BE49-F238E27FC236}">
                <a16:creationId xmlns:a16="http://schemas.microsoft.com/office/drawing/2014/main" id="{2D7494BA-595F-23A6-843E-9615E36C0D8F}"/>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70303" y="4436868"/>
            <a:ext cx="406400" cy="406400"/>
          </a:xfrm>
          <a:prstGeom prst="rect">
            <a:avLst/>
          </a:prstGeom>
        </p:spPr>
      </p:pic>
    </p:spTree>
    <p:extLst>
      <p:ext uri="{BB962C8B-B14F-4D97-AF65-F5344CB8AC3E}">
        <p14:creationId xmlns:p14="http://schemas.microsoft.com/office/powerpoint/2010/main" val="18500330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28F4F-03F6-EE0F-86CD-F03CE00C37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2A9BB8C-A08B-BD56-7A16-177145213276}"/>
              </a:ext>
            </a:extLst>
          </p:cNvPr>
          <p:cNvSpPr>
            <a:spLocks noGrp="1"/>
          </p:cNvSpPr>
          <p:nvPr>
            <p:ph type="title"/>
          </p:nvPr>
        </p:nvSpPr>
        <p:spPr>
          <a:xfrm>
            <a:off x="496806" y="400808"/>
            <a:ext cx="7445269" cy="621069"/>
          </a:xfrm>
        </p:spPr>
        <p:txBody>
          <a:bodyPr/>
          <a:lstStyle/>
          <a:p>
            <a:r>
              <a:rPr lang="de-CH" dirty="0"/>
              <a:t>Transfer auf zukünftige Inhalte</a:t>
            </a:r>
          </a:p>
        </p:txBody>
      </p:sp>
      <p:pic>
        <p:nvPicPr>
          <p:cNvPr id="5" name="Inhaltsplatzhalter 4">
            <a:extLst>
              <a:ext uri="{FF2B5EF4-FFF2-40B4-BE49-F238E27FC236}">
                <a16:creationId xmlns:a16="http://schemas.microsoft.com/office/drawing/2014/main" id="{6D13022B-9AA1-42C4-8743-2F94E95E320B}"/>
              </a:ext>
            </a:extLst>
          </p:cNvPr>
          <p:cNvPicPr>
            <a:picLocks noGrp="1" noChangeAspect="1"/>
          </p:cNvPicPr>
          <p:nvPr>
            <p:ph idx="1"/>
          </p:nvPr>
        </p:nvPicPr>
        <p:blipFill>
          <a:blip r:embed="rId5"/>
          <a:stretch>
            <a:fillRect/>
          </a:stretch>
        </p:blipFill>
        <p:spPr>
          <a:xfrm>
            <a:off x="415526" y="751840"/>
            <a:ext cx="7041440" cy="4070467"/>
          </a:xfrm>
          <a:prstGeom prst="rect">
            <a:avLst/>
          </a:prstGeom>
          <a:noFill/>
        </p:spPr>
      </p:pic>
      <p:sp>
        <p:nvSpPr>
          <p:cNvPr id="7" name="Textfeld 6">
            <a:extLst>
              <a:ext uri="{FF2B5EF4-FFF2-40B4-BE49-F238E27FC236}">
                <a16:creationId xmlns:a16="http://schemas.microsoft.com/office/drawing/2014/main" id="{B9E23ED0-6306-680D-3EF1-89FD761A2EA8}"/>
              </a:ext>
            </a:extLst>
          </p:cNvPr>
          <p:cNvSpPr txBox="1"/>
          <p:nvPr/>
        </p:nvSpPr>
        <p:spPr>
          <a:xfrm>
            <a:off x="496806" y="4822308"/>
            <a:ext cx="8549640" cy="246221"/>
          </a:xfrm>
          <a:prstGeom prst="rect">
            <a:avLst/>
          </a:prstGeom>
          <a:noFill/>
        </p:spPr>
        <p:txBody>
          <a:bodyPr wrap="square">
            <a:spAutoFit/>
          </a:bodyPr>
          <a:lstStyle/>
          <a:p>
            <a:pPr marL="0" indent="0">
              <a:lnSpc>
                <a:spcPct val="100000"/>
              </a:lnSpc>
              <a:buNone/>
              <a:defRPr/>
            </a:pPr>
            <a:r>
              <a:rPr lang="de-CH" sz="1000" dirty="0">
                <a:solidFill>
                  <a:srgbClr val="2B2B3A"/>
                </a:solidFill>
                <a:latin typeface="Calibri" panose="020F0502020204030204" pitchFamily="34" charset="0"/>
                <a:ea typeface="Calibri" panose="020F0502020204030204" pitchFamily="34" charset="0"/>
                <a:cs typeface="Calibri" panose="020F0502020204030204" pitchFamily="34" charset="0"/>
              </a:rPr>
              <a:t>Quelle: Prediger, S. (2020). Sprachbildender Mathematikunterricht in der Sekundarstufe: Ein forschungsbasiertes Praxisbuch. Cornelsen</a:t>
            </a:r>
            <a:r>
              <a:rPr lang="de-CH" sz="1000" dirty="0">
                <a:latin typeface="Calibri" panose="020F0502020204030204" pitchFamily="34" charset="0"/>
                <a:ea typeface="Calibri" panose="020F0502020204030204" pitchFamily="34" charset="0"/>
                <a:cs typeface="Calibri" panose="020F0502020204030204" pitchFamily="34" charset="0"/>
              </a:rPr>
              <a:t>. </a:t>
            </a:r>
          </a:p>
        </p:txBody>
      </p:sp>
      <p:pic>
        <p:nvPicPr>
          <p:cNvPr id="3" name="2_Seite5">
            <a:hlinkClick r:id="" action="ppaction://media"/>
            <a:extLst>
              <a:ext uri="{FF2B5EF4-FFF2-40B4-BE49-F238E27FC236}">
                <a16:creationId xmlns:a16="http://schemas.microsoft.com/office/drawing/2014/main" id="{E57746D2-C1BA-F130-4C78-39EDBAB808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44452" y="4086678"/>
            <a:ext cx="406400" cy="406400"/>
          </a:xfrm>
          <a:prstGeom prst="rect">
            <a:avLst/>
          </a:prstGeom>
        </p:spPr>
      </p:pic>
    </p:spTree>
    <p:extLst>
      <p:ext uri="{BB962C8B-B14F-4D97-AF65-F5344CB8AC3E}">
        <p14:creationId xmlns:p14="http://schemas.microsoft.com/office/powerpoint/2010/main" val="298951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E513-4949-63B1-0990-24E90FE105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F37C1AF-A083-3E61-9967-64DC9865F34E}"/>
              </a:ext>
            </a:extLst>
          </p:cNvPr>
          <p:cNvSpPr>
            <a:spLocks noGrp="1"/>
          </p:cNvSpPr>
          <p:nvPr>
            <p:ph type="ctrTitle"/>
          </p:nvPr>
        </p:nvSpPr>
        <p:spPr/>
        <p:txBody>
          <a:bodyPr/>
          <a:lstStyle/>
          <a:p>
            <a:r>
              <a:rPr lang="de-CH" dirty="0"/>
              <a:t>Die Stolpersteine</a:t>
            </a:r>
          </a:p>
        </p:txBody>
      </p:sp>
      <p:pic>
        <p:nvPicPr>
          <p:cNvPr id="3" name="2_Seite6">
            <a:hlinkClick r:id="" action="ppaction://media"/>
            <a:extLst>
              <a:ext uri="{FF2B5EF4-FFF2-40B4-BE49-F238E27FC236}">
                <a16:creationId xmlns:a16="http://schemas.microsoft.com/office/drawing/2014/main" id="{B21DED80-97FA-1E4B-969B-3D10CDF2C2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57704" y="4396133"/>
            <a:ext cx="406400" cy="406400"/>
          </a:xfrm>
          <a:prstGeom prst="rect">
            <a:avLst/>
          </a:prstGeom>
        </p:spPr>
      </p:pic>
    </p:spTree>
    <p:extLst>
      <p:ext uri="{BB962C8B-B14F-4D97-AF65-F5344CB8AC3E}">
        <p14:creationId xmlns:p14="http://schemas.microsoft.com/office/powerpoint/2010/main" val="264865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D1D662-8986-4FC4-6A77-C0E403CDD8F0}"/>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3FF534E2-5CB6-DB8B-E184-FCC94D847C68}"/>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Kinder verstehen die </a:t>
            </a:r>
            <a:r>
              <a:rPr lang="en-US" sz="2100" b="1" dirty="0" err="1">
                <a:latin typeface="+mj-lt"/>
                <a:ea typeface="+mj-ea"/>
                <a:cs typeface="+mj-cs"/>
              </a:rPr>
              <a:t>Bedeutung</a:t>
            </a:r>
            <a:r>
              <a:rPr lang="en-US" sz="2100" b="1" dirty="0">
                <a:latin typeface="+mj-lt"/>
                <a:ea typeface="+mj-ea"/>
                <a:cs typeface="+mj-cs"/>
              </a:rPr>
              <a:t> von ‘mal’ nicht.</a:t>
            </a:r>
          </a:p>
        </p:txBody>
      </p:sp>
      <p:sp>
        <p:nvSpPr>
          <p:cNvPr id="17" name="Text 15">
            <a:extLst>
              <a:ext uri="{FF2B5EF4-FFF2-40B4-BE49-F238E27FC236}">
                <a16:creationId xmlns:a16="http://schemas.microsoft.com/office/drawing/2014/main" id="{8C427F5B-A4CC-F885-92F3-57A315E501C7}"/>
              </a:ext>
            </a:extLst>
          </p:cNvPr>
          <p:cNvSpPr/>
          <p:nvPr/>
        </p:nvSpPr>
        <p:spPr>
          <a:xfrm>
            <a:off x="494695" y="4783420"/>
            <a:ext cx="8529564" cy="447303"/>
          </a:xfrm>
          <a:prstGeom prst="rect">
            <a:avLst/>
          </a:prstGeom>
          <a:noFill/>
          <a:ln/>
        </p:spPr>
        <p:txBody>
          <a:bodyPr wrap="square" lIns="0" tIns="0" rIns="0" bIns="0" rtlCol="0" anchor="ctr"/>
          <a:lstStyle/>
          <a:p>
            <a:pPr marL="0" indent="0">
              <a:lnSpc>
                <a:spcPct val="100000"/>
              </a:lnSpc>
              <a:buNone/>
              <a:defRPr/>
            </a:pPr>
            <a:r>
              <a:rPr lang="de-CH" sz="1000" dirty="0">
                <a:solidFill>
                  <a:srgbClr val="2B2B3A"/>
                </a:solidFill>
                <a:latin typeface="Calibri" panose="020F0502020204030204" pitchFamily="34" charset="0"/>
                <a:ea typeface="Calibri" panose="020F0502020204030204" pitchFamily="34" charset="0"/>
                <a:cs typeface="Calibri" panose="020F0502020204030204" pitchFamily="34" charset="0"/>
              </a:rPr>
              <a:t>Quelle: Prediger, Susanne (2025</a:t>
            </a:r>
            <a:r>
              <a:rPr lang="de-CH" sz="1000" i="1" dirty="0">
                <a:solidFill>
                  <a:srgbClr val="2B2B3A"/>
                </a:solidFill>
                <a:latin typeface="Calibri" panose="020F0502020204030204" pitchFamily="34" charset="0"/>
                <a:ea typeface="Calibri" panose="020F0502020204030204" pitchFamily="34" charset="0"/>
                <a:cs typeface="Calibri" panose="020F0502020204030204" pitchFamily="34" charset="0"/>
              </a:rPr>
              <a:t>). Multiplizieren und Dividieren verstehen und erklären: Didaktischer Kommentar zum sprachbildenden Fördermaterial</a:t>
            </a:r>
            <a:r>
              <a:rPr lang="de-CH" sz="1000" dirty="0">
                <a:solidFill>
                  <a:srgbClr val="2B2B3A"/>
                </a:solidFill>
                <a:latin typeface="Calibri" panose="020F0502020204030204" pitchFamily="34" charset="0"/>
                <a:ea typeface="Calibri" panose="020F0502020204030204" pitchFamily="34" charset="0"/>
                <a:cs typeface="Calibri" panose="020F0502020204030204" pitchFamily="34" charset="0"/>
              </a:rPr>
              <a:t>. Open Educational Resources. Online frei zugreifbar unter sima.dzlm.de/um/3-001 oder </a:t>
            </a:r>
            <a:r>
              <a:rPr lang="en-US" sz="1000" dirty="0" err="1">
                <a:solidFill>
                  <a:srgbClr val="2B2B3A"/>
                </a:solidFill>
                <a:latin typeface="Calibri" panose="020F0502020204030204" pitchFamily="34" charset="0"/>
                <a:ea typeface="Calibri" panose="020F0502020204030204" pitchFamily="34" charset="0"/>
                <a:cs typeface="Calibri" panose="020F0502020204030204" pitchFamily="34" charset="0"/>
              </a:rPr>
              <a:t>oder</a:t>
            </a:r>
            <a:r>
              <a:rPr lang="en-US" sz="1000" dirty="0">
                <a:solidFill>
                  <a:srgbClr val="2B2B3A"/>
                </a:solidFill>
                <a:latin typeface="Calibri" panose="020F0502020204030204" pitchFamily="34" charset="0"/>
                <a:ea typeface="Calibri" panose="020F0502020204030204" pitchFamily="34" charset="0"/>
                <a:cs typeface="Calibri" panose="020F0502020204030204" pitchFamily="34" charset="0"/>
              </a:rPr>
              <a:t> </a:t>
            </a:r>
            <a:r>
              <a:rPr lang="en-US" sz="1000" dirty="0">
                <a:solidFill>
                  <a:srgbClr val="2B2B3A"/>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https://sima.dzlm.de/sites/simams/files/uploads/sima3-001-multiplikation-division-did-kommentar_250828.pdf</a:t>
            </a:r>
            <a:r>
              <a:rPr lang="en-US" sz="1000" dirty="0">
                <a:solidFill>
                  <a:srgbClr val="2B2B3A"/>
                </a:solidFill>
                <a:latin typeface="Calibri" panose="020F0502020204030204" pitchFamily="34" charset="0"/>
                <a:ea typeface="Calibri" panose="020F0502020204030204" pitchFamily="34" charset="0"/>
                <a:cs typeface="Calibri" panose="020F0502020204030204" pitchFamily="34" charset="0"/>
              </a:rPr>
              <a:t> (</a:t>
            </a:r>
            <a:r>
              <a:rPr lang="en-US" sz="1000" dirty="0" err="1">
                <a:solidFill>
                  <a:srgbClr val="2B2B3A"/>
                </a:solidFill>
                <a:latin typeface="Calibri" panose="020F0502020204030204" pitchFamily="34" charset="0"/>
                <a:ea typeface="Calibri" panose="020F0502020204030204" pitchFamily="34" charset="0"/>
                <a:cs typeface="Calibri" panose="020F0502020204030204" pitchFamily="34" charset="0"/>
              </a:rPr>
              <a:t>abgerufen</a:t>
            </a:r>
            <a:r>
              <a:rPr lang="en-US" sz="1000" dirty="0">
                <a:solidFill>
                  <a:srgbClr val="2B2B3A"/>
                </a:solidFill>
                <a:latin typeface="Calibri" panose="020F0502020204030204" pitchFamily="34" charset="0"/>
                <a:ea typeface="Calibri" panose="020F0502020204030204" pitchFamily="34" charset="0"/>
                <a:cs typeface="Calibri" panose="020F0502020204030204" pitchFamily="34" charset="0"/>
              </a:rPr>
              <a:t> am 19.08.26), , </a:t>
            </a:r>
            <a:r>
              <a:rPr lang="de-DE" sz="1000" dirty="0">
                <a:solidFill>
                  <a:srgbClr val="2B2B3A"/>
                </a:solidFill>
                <a:latin typeface="Calibri" panose="020F0502020204030204" pitchFamily="34" charset="0"/>
                <a:ea typeface="Calibri" panose="020F0502020204030204" pitchFamily="34" charset="0"/>
                <a:cs typeface="Calibri" panose="020F0502020204030204" pitchFamily="34" charset="0"/>
              </a:rPr>
              <a:t>Illustrationen von Karolin Mosen</a:t>
            </a:r>
            <a:endParaRPr lang="en-US" sz="1000" dirty="0">
              <a:solidFill>
                <a:srgbClr val="2B2B3A"/>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de-DE" sz="950" i="1" dirty="0">
              <a:highlight>
                <a:srgbClr val="FFFF00"/>
              </a:highlight>
              <a:latin typeface="Calibri" pitchFamily="34" charset="0"/>
              <a:ea typeface="Calibri" pitchFamily="34" charset="-122"/>
              <a:cs typeface="Calibri" pitchFamily="34" charset="-120"/>
            </a:endParaRPr>
          </a:p>
          <a:p>
            <a:pPr marL="0" indent="0">
              <a:buNone/>
            </a:pPr>
            <a:r>
              <a:rPr lang="en-US" sz="950" i="1" dirty="0">
                <a:highlight>
                  <a:srgbClr val="FFFF00"/>
                </a:highlight>
                <a:latin typeface="Calibri" pitchFamily="34" charset="0"/>
                <a:ea typeface="Calibri" pitchFamily="34" charset="-122"/>
                <a:cs typeface="Calibri" pitchFamily="34" charset="-120"/>
              </a:rPr>
              <a:t> </a:t>
            </a:r>
          </a:p>
        </p:txBody>
      </p:sp>
      <p:grpSp>
        <p:nvGrpSpPr>
          <p:cNvPr id="33" name="Gruppieren 32">
            <a:extLst>
              <a:ext uri="{FF2B5EF4-FFF2-40B4-BE49-F238E27FC236}">
                <a16:creationId xmlns:a16="http://schemas.microsoft.com/office/drawing/2014/main" id="{26CB0BDB-D478-6848-B1CC-3430831AA97D}"/>
              </a:ext>
            </a:extLst>
          </p:cNvPr>
          <p:cNvGrpSpPr/>
          <p:nvPr/>
        </p:nvGrpSpPr>
        <p:grpSpPr>
          <a:xfrm>
            <a:off x="4803574" y="1308322"/>
            <a:ext cx="2561027" cy="2598377"/>
            <a:chOff x="4572000" y="1480303"/>
            <a:chExt cx="4290730" cy="4309984"/>
          </a:xfrm>
        </p:grpSpPr>
        <p:pic>
          <p:nvPicPr>
            <p:cNvPr id="34" name="Grafik 33">
              <a:extLst>
                <a:ext uri="{FF2B5EF4-FFF2-40B4-BE49-F238E27FC236}">
                  <a16:creationId xmlns:a16="http://schemas.microsoft.com/office/drawing/2014/main" id="{7F299750-0C80-E889-5407-127DA7E11CD5}"/>
                </a:ext>
              </a:extLst>
            </p:cNvPr>
            <p:cNvPicPr>
              <a:picLocks noChangeAspect="1"/>
            </p:cNvPicPr>
            <p:nvPr/>
          </p:nvPicPr>
          <p:blipFill rotWithShape="1">
            <a:blip r:embed="rId6"/>
            <a:srcRect r="6357"/>
            <a:stretch/>
          </p:blipFill>
          <p:spPr>
            <a:xfrm>
              <a:off x="4826710" y="1480303"/>
              <a:ext cx="4036020" cy="4309984"/>
            </a:xfrm>
            <a:prstGeom prst="rect">
              <a:avLst/>
            </a:prstGeom>
          </p:spPr>
        </p:pic>
        <p:sp>
          <p:nvSpPr>
            <p:cNvPr id="35" name="Ellipse 7">
              <a:extLst>
                <a:ext uri="{FF2B5EF4-FFF2-40B4-BE49-F238E27FC236}">
                  <a16:creationId xmlns:a16="http://schemas.microsoft.com/office/drawing/2014/main" id="{94CF9DDC-62D8-EA1F-2BC7-36C03CCEF0C5}"/>
                </a:ext>
              </a:extLst>
            </p:cNvPr>
            <p:cNvSpPr/>
            <p:nvPr/>
          </p:nvSpPr>
          <p:spPr bwMode="auto">
            <a:xfrm>
              <a:off x="4572000" y="2014700"/>
              <a:ext cx="2966719" cy="1747471"/>
            </a:xfrm>
            <a:prstGeom prst="ellipse">
              <a:avLst/>
            </a:prstGeom>
            <a:solidFill>
              <a:schemeClr val="bg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de-DE" sz="1500" dirty="0" err="1">
                <a:latin typeface="Calibri" panose="020F0502020204030204" pitchFamily="34" charset="0"/>
              </a:endParaRPr>
            </a:p>
          </p:txBody>
        </p:sp>
      </p:grpSp>
      <p:pic>
        <p:nvPicPr>
          <p:cNvPr id="36" name="Grafik 35">
            <a:extLst>
              <a:ext uri="{FF2B5EF4-FFF2-40B4-BE49-F238E27FC236}">
                <a16:creationId xmlns:a16="http://schemas.microsoft.com/office/drawing/2014/main" id="{2BF06ED0-30CD-831C-8AC7-74E6627F0200}"/>
              </a:ext>
            </a:extLst>
          </p:cNvPr>
          <p:cNvPicPr>
            <a:picLocks noChangeAspect="1"/>
          </p:cNvPicPr>
          <p:nvPr/>
        </p:nvPicPr>
        <p:blipFill>
          <a:blip r:embed="rId7"/>
          <a:stretch>
            <a:fillRect/>
          </a:stretch>
        </p:blipFill>
        <p:spPr>
          <a:xfrm>
            <a:off x="524856" y="1684946"/>
            <a:ext cx="691770" cy="947482"/>
          </a:xfrm>
          <a:prstGeom prst="rect">
            <a:avLst/>
          </a:prstGeom>
        </p:spPr>
      </p:pic>
      <p:pic>
        <p:nvPicPr>
          <p:cNvPr id="37" name="Grafik 36">
            <a:extLst>
              <a:ext uri="{FF2B5EF4-FFF2-40B4-BE49-F238E27FC236}">
                <a16:creationId xmlns:a16="http://schemas.microsoft.com/office/drawing/2014/main" id="{2F11C39A-B40D-37F6-CC66-4999EFEDC9A8}"/>
              </a:ext>
            </a:extLst>
          </p:cNvPr>
          <p:cNvPicPr>
            <a:picLocks noChangeAspect="1"/>
          </p:cNvPicPr>
          <p:nvPr/>
        </p:nvPicPr>
        <p:blipFill rotWithShape="1">
          <a:blip r:embed="rId8"/>
          <a:srcRect t="50081" r="47928"/>
          <a:stretch/>
        </p:blipFill>
        <p:spPr>
          <a:xfrm>
            <a:off x="593389" y="3751588"/>
            <a:ext cx="530139" cy="839723"/>
          </a:xfrm>
          <a:prstGeom prst="rect">
            <a:avLst/>
          </a:prstGeom>
        </p:spPr>
      </p:pic>
      <p:pic>
        <p:nvPicPr>
          <p:cNvPr id="38" name="Grafik 37">
            <a:extLst>
              <a:ext uri="{FF2B5EF4-FFF2-40B4-BE49-F238E27FC236}">
                <a16:creationId xmlns:a16="http://schemas.microsoft.com/office/drawing/2014/main" id="{1929A7D8-63C7-8421-D288-E6A1CF4427C8}"/>
              </a:ext>
            </a:extLst>
          </p:cNvPr>
          <p:cNvPicPr>
            <a:picLocks noChangeAspect="1"/>
          </p:cNvPicPr>
          <p:nvPr/>
        </p:nvPicPr>
        <p:blipFill>
          <a:blip r:embed="rId9"/>
          <a:stretch>
            <a:fillRect/>
          </a:stretch>
        </p:blipFill>
        <p:spPr>
          <a:xfrm flipH="1">
            <a:off x="597832" y="2823659"/>
            <a:ext cx="506078" cy="756240"/>
          </a:xfrm>
          <a:prstGeom prst="rect">
            <a:avLst/>
          </a:prstGeom>
        </p:spPr>
      </p:pic>
      <p:sp>
        <p:nvSpPr>
          <p:cNvPr id="39" name="Textfeld 38">
            <a:extLst>
              <a:ext uri="{FF2B5EF4-FFF2-40B4-BE49-F238E27FC236}">
                <a16:creationId xmlns:a16="http://schemas.microsoft.com/office/drawing/2014/main" id="{52242419-2D0D-3CBE-95B6-29C77B60145E}"/>
              </a:ext>
            </a:extLst>
          </p:cNvPr>
          <p:cNvSpPr txBox="1"/>
          <p:nvPr/>
        </p:nvSpPr>
        <p:spPr>
          <a:xfrm>
            <a:off x="4498404" y="1195548"/>
            <a:ext cx="3369689" cy="402546"/>
          </a:xfrm>
          <a:prstGeom prst="rect">
            <a:avLst/>
          </a:prstGeom>
          <a:noFill/>
        </p:spPr>
        <p:txBody>
          <a:bodyPr wrap="square" rtlCol="0">
            <a:spAutoFit/>
          </a:bodyPr>
          <a:lstStyle/>
          <a:p>
            <a:pPr marL="0" indent="0">
              <a:spcBef>
                <a:spcPts val="300"/>
              </a:spcBef>
              <a:buNone/>
            </a:pPr>
            <a:r>
              <a:rPr lang="de-DE" b="1" dirty="0">
                <a:latin typeface="Calibri"/>
                <a:cs typeface="Calibri"/>
              </a:rPr>
              <a:t>Mathesprache im Klassenzimmer</a:t>
            </a:r>
          </a:p>
        </p:txBody>
      </p:sp>
      <p:sp>
        <p:nvSpPr>
          <p:cNvPr id="40" name="Textfeld 39">
            <a:extLst>
              <a:ext uri="{FF2B5EF4-FFF2-40B4-BE49-F238E27FC236}">
                <a16:creationId xmlns:a16="http://schemas.microsoft.com/office/drawing/2014/main" id="{2764C09F-A605-A565-9A1A-6B3C9BDEADC1}"/>
              </a:ext>
            </a:extLst>
          </p:cNvPr>
          <p:cNvSpPr txBox="1"/>
          <p:nvPr/>
        </p:nvSpPr>
        <p:spPr>
          <a:xfrm>
            <a:off x="382849" y="1185823"/>
            <a:ext cx="2761067" cy="402546"/>
          </a:xfrm>
          <a:prstGeom prst="rect">
            <a:avLst/>
          </a:prstGeom>
          <a:noFill/>
        </p:spPr>
        <p:txBody>
          <a:bodyPr wrap="square" rtlCol="0">
            <a:spAutoFit/>
          </a:bodyPr>
          <a:lstStyle/>
          <a:p>
            <a:pPr marL="0" indent="0">
              <a:spcBef>
                <a:spcPts val="300"/>
              </a:spcBef>
              <a:buNone/>
            </a:pPr>
            <a:r>
              <a:rPr lang="de-DE" b="1" dirty="0">
                <a:latin typeface="Calibri"/>
                <a:cs typeface="Calibri"/>
              </a:rPr>
              <a:t>Alltagssprache der Kinder</a:t>
            </a:r>
          </a:p>
        </p:txBody>
      </p:sp>
      <mc:AlternateContent xmlns:mc="http://schemas.openxmlformats.org/markup-compatibility/2006" xmlns:p14="http://schemas.microsoft.com/office/powerpoint/2010/main">
        <mc:Choice Requires="p14">
          <p:contentPart p14:bwMode="auto" r:id="rId10">
            <p14:nvContentPartPr>
              <p14:cNvPr id="41" name="Freihand 40">
                <a:extLst>
                  <a:ext uri="{FF2B5EF4-FFF2-40B4-BE49-F238E27FC236}">
                    <a16:creationId xmlns:a16="http://schemas.microsoft.com/office/drawing/2014/main" id="{4A583CFD-D819-D09F-4074-0F467DB66C4B}"/>
                  </a:ext>
                </a:extLst>
              </p14:cNvPr>
              <p14:cNvContentPartPr/>
              <p14:nvPr/>
            </p14:nvContentPartPr>
            <p14:xfrm>
              <a:off x="2563611" y="3269668"/>
              <a:ext cx="45719" cy="45719"/>
            </p14:xfrm>
          </p:contentPart>
        </mc:Choice>
        <mc:Fallback xmlns="">
          <p:pic>
            <p:nvPicPr>
              <p:cNvPr id="41" name="Freihand 40">
                <a:extLst>
                  <a:ext uri="{FF2B5EF4-FFF2-40B4-BE49-F238E27FC236}">
                    <a16:creationId xmlns:a16="http://schemas.microsoft.com/office/drawing/2014/main" id="{4A583CFD-D819-D09F-4074-0F467DB66C4B}"/>
                  </a:ext>
                </a:extLst>
              </p:cNvPr>
              <p:cNvPicPr/>
              <p:nvPr/>
            </p:nvPicPr>
            <p:blipFill>
              <a:blip r:embed="rId11"/>
              <a:stretch>
                <a:fillRect/>
              </a:stretch>
            </p:blipFill>
            <p:spPr>
              <a:xfrm>
                <a:off x="-5437214" y="-4731157"/>
                <a:ext cx="16001650" cy="16001650"/>
              </a:xfrm>
              <a:prstGeom prst="rect">
                <a:avLst/>
              </a:prstGeom>
            </p:spPr>
          </p:pic>
        </mc:Fallback>
      </mc:AlternateContent>
      <p:sp>
        <p:nvSpPr>
          <p:cNvPr id="42" name="Sprechblase: rechteckig mit abgerundeten Ecken 10">
            <a:extLst>
              <a:ext uri="{FF2B5EF4-FFF2-40B4-BE49-F238E27FC236}">
                <a16:creationId xmlns:a16="http://schemas.microsoft.com/office/drawing/2014/main" id="{74197263-ED37-8BBB-82B9-F268A8007235}"/>
              </a:ext>
            </a:extLst>
          </p:cNvPr>
          <p:cNvSpPr/>
          <p:nvPr/>
        </p:nvSpPr>
        <p:spPr bwMode="auto">
          <a:xfrm>
            <a:off x="4631067" y="1836936"/>
            <a:ext cx="1511775" cy="474783"/>
          </a:xfrm>
          <a:prstGeom prst="wedgeRoundRectCallout">
            <a:avLst>
              <a:gd name="adj1" fmla="val 49483"/>
              <a:gd name="adj2" fmla="val 76684"/>
              <a:gd name="adj3" fmla="val 16667"/>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indent="0" algn="ctr">
              <a:spcBef>
                <a:spcPts val="300"/>
              </a:spcBef>
              <a:buNone/>
            </a:pPr>
            <a:r>
              <a:rPr lang="de-DE" sz="1600" dirty="0">
                <a:latin typeface="Calibri"/>
                <a:cs typeface="Calibri"/>
              </a:rPr>
              <a:t>3 </a:t>
            </a:r>
            <a:r>
              <a:rPr lang="de-DE" sz="1600" b="1" dirty="0">
                <a:latin typeface="Calibri"/>
                <a:cs typeface="Calibri"/>
              </a:rPr>
              <a:t>mal</a:t>
            </a:r>
            <a:r>
              <a:rPr lang="de-DE" sz="1600" dirty="0">
                <a:latin typeface="Calibri"/>
                <a:cs typeface="Calibri"/>
              </a:rPr>
              <a:t> 4 sind 12.</a:t>
            </a:r>
          </a:p>
        </p:txBody>
      </p:sp>
      <p:sp>
        <p:nvSpPr>
          <p:cNvPr id="43" name="Sprechblase: rechteckig mit abgerundeten Ecken 30">
            <a:extLst>
              <a:ext uri="{FF2B5EF4-FFF2-40B4-BE49-F238E27FC236}">
                <a16:creationId xmlns:a16="http://schemas.microsoft.com/office/drawing/2014/main" id="{59B4E5EA-EF40-B77D-65E2-7E63E3223E04}"/>
              </a:ext>
            </a:extLst>
          </p:cNvPr>
          <p:cNvSpPr/>
          <p:nvPr/>
        </p:nvSpPr>
        <p:spPr bwMode="auto">
          <a:xfrm>
            <a:off x="1658379" y="1884696"/>
            <a:ext cx="2182420" cy="520976"/>
          </a:xfrm>
          <a:prstGeom prst="wedgeRoundRectCallout">
            <a:avLst>
              <a:gd name="adj1" fmla="val -62525"/>
              <a:gd name="adj2" fmla="val 2020"/>
              <a:gd name="adj3" fmla="val 16667"/>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indent="0" algn="ctr">
              <a:buNone/>
            </a:pPr>
            <a:r>
              <a:rPr lang="de-DE" sz="1600" dirty="0">
                <a:latin typeface="Calibri" panose="020F0502020204030204" pitchFamily="34" charset="0"/>
              </a:rPr>
              <a:t>Heute schieße ich </a:t>
            </a:r>
            <a:r>
              <a:rPr lang="de-DE" sz="1600" b="1" dirty="0">
                <a:latin typeface="Calibri" panose="020F0502020204030204" pitchFamily="34" charset="0"/>
              </a:rPr>
              <a:t>mal</a:t>
            </a:r>
            <a:r>
              <a:rPr lang="de-DE" sz="1600" dirty="0">
                <a:latin typeface="Calibri" panose="020F0502020204030204" pitchFamily="34" charset="0"/>
              </a:rPr>
              <a:t> ein Tor!</a:t>
            </a:r>
          </a:p>
        </p:txBody>
      </p:sp>
      <p:sp>
        <p:nvSpPr>
          <p:cNvPr id="44" name="Sprechblase: rechteckig mit abgerundeten Ecken 31">
            <a:extLst>
              <a:ext uri="{FF2B5EF4-FFF2-40B4-BE49-F238E27FC236}">
                <a16:creationId xmlns:a16="http://schemas.microsoft.com/office/drawing/2014/main" id="{680087B5-3054-335B-3D0A-7B88E7B10A8E}"/>
              </a:ext>
            </a:extLst>
          </p:cNvPr>
          <p:cNvSpPr/>
          <p:nvPr/>
        </p:nvSpPr>
        <p:spPr bwMode="auto">
          <a:xfrm>
            <a:off x="1658379" y="2737828"/>
            <a:ext cx="2182420" cy="577559"/>
          </a:xfrm>
          <a:prstGeom prst="wedgeRoundRectCallout">
            <a:avLst>
              <a:gd name="adj1" fmla="val -64058"/>
              <a:gd name="adj2" fmla="val 42375"/>
              <a:gd name="adj3" fmla="val 16667"/>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indent="0">
              <a:buNone/>
            </a:pPr>
            <a:r>
              <a:rPr lang="de-DE" sz="1600" dirty="0">
                <a:latin typeface="Calibri" panose="020F0502020204030204" pitchFamily="34" charset="0"/>
              </a:rPr>
              <a:t>Ein</a:t>
            </a:r>
            <a:r>
              <a:rPr lang="de-DE" sz="1600" b="1" dirty="0">
                <a:latin typeface="Calibri" panose="020F0502020204030204" pitchFamily="34" charset="0"/>
              </a:rPr>
              <a:t>mal</a:t>
            </a:r>
            <a:r>
              <a:rPr lang="de-DE" sz="1600" dirty="0">
                <a:latin typeface="Calibri" panose="020F0502020204030204" pitchFamily="34" charset="0"/>
              </a:rPr>
              <a:t> wollte ich mit meiner Freundin...</a:t>
            </a:r>
          </a:p>
        </p:txBody>
      </p:sp>
      <p:sp>
        <p:nvSpPr>
          <p:cNvPr id="45" name="Sprechblase: rechteckig mit abgerundeten Ecken 32">
            <a:extLst>
              <a:ext uri="{FF2B5EF4-FFF2-40B4-BE49-F238E27FC236}">
                <a16:creationId xmlns:a16="http://schemas.microsoft.com/office/drawing/2014/main" id="{9A2272D4-AC95-1E06-EA64-CD92D0754A2E}"/>
              </a:ext>
            </a:extLst>
          </p:cNvPr>
          <p:cNvSpPr/>
          <p:nvPr/>
        </p:nvSpPr>
        <p:spPr bwMode="auto">
          <a:xfrm>
            <a:off x="1679542" y="3580712"/>
            <a:ext cx="2161257" cy="401982"/>
          </a:xfrm>
          <a:prstGeom prst="wedgeRoundRectCallout">
            <a:avLst>
              <a:gd name="adj1" fmla="val -62244"/>
              <a:gd name="adj2" fmla="val 31505"/>
              <a:gd name="adj3" fmla="val 16667"/>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indent="0" algn="ctr">
              <a:buNone/>
            </a:pPr>
            <a:r>
              <a:rPr lang="de-DE" sz="1600" dirty="0">
                <a:latin typeface="Calibri" panose="020F0502020204030204" pitchFamily="34" charset="0"/>
              </a:rPr>
              <a:t>Du kannst mich </a:t>
            </a:r>
            <a:r>
              <a:rPr lang="de-DE" sz="1600" b="1" dirty="0">
                <a:latin typeface="Calibri" panose="020F0502020204030204" pitchFamily="34" charset="0"/>
              </a:rPr>
              <a:t>mal</a:t>
            </a:r>
            <a:r>
              <a:rPr lang="de-DE" sz="1600" dirty="0">
                <a:latin typeface="Calibri" panose="020F0502020204030204" pitchFamily="34" charset="0"/>
              </a:rPr>
              <a:t>!</a:t>
            </a:r>
          </a:p>
        </p:txBody>
      </p:sp>
      <p:sp>
        <p:nvSpPr>
          <p:cNvPr id="46" name="Inhaltsplatzhalter 3">
            <a:extLst>
              <a:ext uri="{FF2B5EF4-FFF2-40B4-BE49-F238E27FC236}">
                <a16:creationId xmlns:a16="http://schemas.microsoft.com/office/drawing/2014/main" id="{791E63BC-8B9C-C90A-8146-79255A5A675E}"/>
              </a:ext>
            </a:extLst>
          </p:cNvPr>
          <p:cNvSpPr txBox="1">
            <a:spLocks/>
          </p:cNvSpPr>
          <p:nvPr/>
        </p:nvSpPr>
        <p:spPr>
          <a:xfrm>
            <a:off x="4615392" y="3850176"/>
            <a:ext cx="4408867" cy="656025"/>
          </a:xfrm>
          <a:prstGeom prst="rect">
            <a:avLst/>
          </a:prstGeom>
          <a:solidFill>
            <a:schemeClr val="bg1">
              <a:lumMod val="95000"/>
            </a:schemeClr>
          </a:solidFill>
          <a:ln w="12700">
            <a:noFill/>
            <a:miter lim="800000"/>
          </a:ln>
        </p:spPr>
        <p:txBody>
          <a:bodyPr vert="horz" wrap="square" lIns="81000" tIns="81000" rIns="81000" bIns="81000" rtlCol="0">
            <a:spAutoFit/>
          </a:bodyPr>
          <a:lstStyle>
            <a:lvl1pPr marL="0" indent="-216000" algn="l" rtl="0" eaLnBrk="1" fontAlgn="base" hangingPunct="1">
              <a:lnSpc>
                <a:spcPct val="100000"/>
              </a:lnSpc>
              <a:spcBef>
                <a:spcPts val="576"/>
              </a:spcBef>
              <a:spcAft>
                <a:spcPts val="600"/>
              </a:spcAft>
              <a:buClr>
                <a:schemeClr val="tx2"/>
              </a:buClr>
              <a:buSzPct val="85000"/>
              <a:buFont typeface="Wingdings" panose="05000000000000000000" pitchFamily="2" charset="2"/>
              <a:buChar char="§"/>
              <a:defRPr sz="1800">
                <a:solidFill>
                  <a:schemeClr val="tx1"/>
                </a:solidFill>
                <a:latin typeface="Calibri"/>
                <a:ea typeface="+mn-ea"/>
                <a:cs typeface="Calibri"/>
              </a:defRPr>
            </a:lvl1pPr>
            <a:lvl2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2pPr>
            <a:lvl3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3pPr>
            <a:lvl4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4pPr>
            <a:lvl5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5pPr>
            <a:lvl6pPr marL="2514600" indent="-228600" algn="l" rtl="0" eaLnBrk="1" fontAlgn="base" hangingPunct="1">
              <a:spcBef>
                <a:spcPct val="20000"/>
              </a:spcBef>
              <a:spcAft>
                <a:spcPct val="0"/>
              </a:spcAft>
              <a:buBlip>
                <a:blip r:embed="rId12"/>
              </a:buBlip>
              <a:defRPr sz="1200">
                <a:solidFill>
                  <a:schemeClr val="tx1"/>
                </a:solidFill>
                <a:latin typeface="+mn-lt"/>
                <a:ea typeface="+mn-ea"/>
              </a:defRPr>
            </a:lvl6pPr>
            <a:lvl7pPr marL="2971800" indent="-228600" algn="l" rtl="0" eaLnBrk="1" fontAlgn="base" hangingPunct="1">
              <a:spcBef>
                <a:spcPct val="20000"/>
              </a:spcBef>
              <a:spcAft>
                <a:spcPct val="0"/>
              </a:spcAft>
              <a:buBlip>
                <a:blip r:embed="rId13"/>
              </a:buBlip>
              <a:defRPr sz="1200">
                <a:solidFill>
                  <a:schemeClr val="tx1"/>
                </a:solidFill>
                <a:latin typeface="+mn-lt"/>
                <a:ea typeface="+mn-ea"/>
              </a:defRPr>
            </a:lvl7pPr>
            <a:lvl8pPr marL="3429000" indent="-228600" algn="l" rtl="0" eaLnBrk="1" fontAlgn="base" hangingPunct="1">
              <a:spcBef>
                <a:spcPct val="20000"/>
              </a:spcBef>
              <a:spcAft>
                <a:spcPct val="0"/>
              </a:spcAft>
              <a:buBlip>
                <a:blip r:embed="rId13"/>
              </a:buBlip>
              <a:defRPr sz="1200">
                <a:solidFill>
                  <a:schemeClr val="tx1"/>
                </a:solidFill>
                <a:latin typeface="+mn-lt"/>
                <a:ea typeface="+mn-ea"/>
              </a:defRPr>
            </a:lvl8pPr>
            <a:lvl9pPr marL="3886200" indent="-228600" algn="l" rtl="0" eaLnBrk="1" fontAlgn="base" hangingPunct="1">
              <a:spcBef>
                <a:spcPct val="20000"/>
              </a:spcBef>
              <a:spcAft>
                <a:spcPct val="0"/>
              </a:spcAft>
              <a:buBlip>
                <a:blip r:embed="rId13"/>
              </a:buBlip>
              <a:defRPr sz="1200">
                <a:solidFill>
                  <a:schemeClr val="tx1"/>
                </a:solidFill>
                <a:latin typeface="+mn-lt"/>
                <a:ea typeface="+mn-ea"/>
              </a:defRPr>
            </a:lvl9pPr>
          </a:lstStyle>
          <a:p>
            <a:pPr indent="0">
              <a:spcBef>
                <a:spcPts val="300"/>
              </a:spcBef>
              <a:buNone/>
            </a:pPr>
            <a:r>
              <a:rPr lang="de-DE" sz="1600" dirty="0">
                <a:latin typeface="Calibri" panose="020F0502020204030204" pitchFamily="34" charset="0"/>
                <a:cs typeface="Calibri" panose="020F0502020204030204" pitchFamily="34" charset="0"/>
              </a:rPr>
              <a:t>Die mathematische Deutung des Fachwortes „mal“ ist eine andere als die alltagssprachliche.</a:t>
            </a:r>
          </a:p>
        </p:txBody>
      </p:sp>
      <p:sp>
        <p:nvSpPr>
          <p:cNvPr id="48" name="Textplatzhalter 4">
            <a:extLst>
              <a:ext uri="{FF2B5EF4-FFF2-40B4-BE49-F238E27FC236}">
                <a16:creationId xmlns:a16="http://schemas.microsoft.com/office/drawing/2014/main" id="{5D87092B-A72B-5BBC-E11E-79C1E29A3EE8}"/>
              </a:ext>
            </a:extLst>
          </p:cNvPr>
          <p:cNvSpPr txBox="1">
            <a:spLocks/>
          </p:cNvSpPr>
          <p:nvPr/>
        </p:nvSpPr>
        <p:spPr>
          <a:xfrm>
            <a:off x="1224000" y="4992469"/>
            <a:ext cx="5595826" cy="136744"/>
          </a:xfrm>
          <a:prstGeom prst="rect">
            <a:avLst/>
          </a:prstGeom>
        </p:spPr>
        <p:txBody>
          <a:bodyPr lIns="0" tIns="0" rIns="0" bIns="0"/>
          <a:lstStyle>
            <a:lvl1pPr marL="0" indent="0" algn="r" rtl="0" eaLnBrk="1" fontAlgn="base" hangingPunct="1">
              <a:lnSpc>
                <a:spcPct val="100000"/>
              </a:lnSpc>
              <a:spcBef>
                <a:spcPts val="0"/>
              </a:spcBef>
              <a:spcAft>
                <a:spcPts val="0"/>
              </a:spcAft>
              <a:buClr>
                <a:srgbClr val="327A86"/>
              </a:buClr>
              <a:buFont typeface="Wingdings" charset="2"/>
              <a:buNone/>
              <a:defRPr sz="1000">
                <a:solidFill>
                  <a:schemeClr val="bg1">
                    <a:lumMod val="50000"/>
                  </a:schemeClr>
                </a:solidFill>
                <a:latin typeface="Calibri"/>
                <a:ea typeface="+mn-ea"/>
                <a:cs typeface="Calibri"/>
              </a:defRPr>
            </a:lvl1pPr>
            <a:lvl2pPr marL="742950" indent="-285750" algn="l" rtl="0" eaLnBrk="1" fontAlgn="base" hangingPunct="1">
              <a:lnSpc>
                <a:spcPct val="100000"/>
              </a:lnSpc>
              <a:spcBef>
                <a:spcPct val="20000"/>
              </a:spcBef>
              <a:spcAft>
                <a:spcPts val="600"/>
              </a:spcAft>
              <a:buClr>
                <a:srgbClr val="737373"/>
              </a:buClr>
              <a:buFont typeface="Wingdings" charset="2"/>
              <a:buChar char="§"/>
              <a:defRPr sz="1800">
                <a:solidFill>
                  <a:schemeClr val="tx1"/>
                </a:solidFill>
                <a:latin typeface="Calibri"/>
                <a:ea typeface="+mn-ea"/>
                <a:cs typeface="Calibri"/>
              </a:defRPr>
            </a:lvl2pPr>
            <a:lvl3pPr marL="1143000" indent="-228600" algn="l" rtl="0" eaLnBrk="1" fontAlgn="base" hangingPunct="1">
              <a:lnSpc>
                <a:spcPct val="100000"/>
              </a:lnSpc>
              <a:spcBef>
                <a:spcPct val="20000"/>
              </a:spcBef>
              <a:spcAft>
                <a:spcPts val="600"/>
              </a:spcAft>
              <a:buClr>
                <a:srgbClr val="CBB98A"/>
              </a:buClr>
              <a:buFont typeface="Wingdings" charset="2"/>
              <a:buChar char="§"/>
              <a:defRPr>
                <a:solidFill>
                  <a:schemeClr val="tx1"/>
                </a:solidFill>
                <a:latin typeface="Calibri"/>
                <a:ea typeface="+mn-ea"/>
                <a:cs typeface="Calibri"/>
              </a:defRPr>
            </a:lvl3pPr>
            <a:lvl4pPr marL="1600200" indent="-228600" algn="l" rtl="0" eaLnBrk="1" fontAlgn="base" hangingPunct="1">
              <a:lnSpc>
                <a:spcPct val="100000"/>
              </a:lnSpc>
              <a:spcBef>
                <a:spcPct val="20000"/>
              </a:spcBef>
              <a:spcAft>
                <a:spcPts val="600"/>
              </a:spcAft>
              <a:buClr>
                <a:srgbClr val="CBB98A"/>
              </a:buClr>
              <a:buFont typeface="Wingdings" charset="2"/>
              <a:buChar char="§"/>
              <a:defRPr sz="1800">
                <a:solidFill>
                  <a:schemeClr val="tx1"/>
                </a:solidFill>
                <a:latin typeface="Calibri"/>
                <a:ea typeface="+mn-ea"/>
                <a:cs typeface="Calibri"/>
              </a:defRPr>
            </a:lvl4pPr>
            <a:lvl5pPr marL="2057400" indent="-228600" algn="l" rtl="0" eaLnBrk="1" fontAlgn="base" hangingPunct="1">
              <a:lnSpc>
                <a:spcPct val="100000"/>
              </a:lnSpc>
              <a:spcBef>
                <a:spcPct val="20000"/>
              </a:spcBef>
              <a:spcAft>
                <a:spcPts val="600"/>
              </a:spcAft>
              <a:buClr>
                <a:srgbClr val="CBB98A"/>
              </a:buClr>
              <a:buFont typeface="Wingdings" charset="2"/>
              <a:buChar char="§"/>
              <a:defRPr sz="1800">
                <a:solidFill>
                  <a:schemeClr val="tx1"/>
                </a:solidFill>
                <a:latin typeface="Calibri"/>
                <a:ea typeface="+mn-ea"/>
                <a:cs typeface="Calibri"/>
              </a:defRPr>
            </a:lvl5pPr>
            <a:lvl6pPr marL="2514600" indent="-228600" algn="l" rtl="0" eaLnBrk="1" fontAlgn="base" hangingPunct="1">
              <a:spcBef>
                <a:spcPct val="20000"/>
              </a:spcBef>
              <a:spcAft>
                <a:spcPct val="0"/>
              </a:spcAft>
              <a:buBlip>
                <a:blip r:embed="rId12"/>
              </a:buBlip>
              <a:defRPr sz="1200">
                <a:solidFill>
                  <a:schemeClr val="tx1"/>
                </a:solidFill>
                <a:latin typeface="+mn-lt"/>
                <a:ea typeface="+mn-ea"/>
              </a:defRPr>
            </a:lvl6pPr>
            <a:lvl7pPr marL="2971800" indent="-228600" algn="l" rtl="0" eaLnBrk="1" fontAlgn="base" hangingPunct="1">
              <a:spcBef>
                <a:spcPct val="20000"/>
              </a:spcBef>
              <a:spcAft>
                <a:spcPct val="0"/>
              </a:spcAft>
              <a:buBlip>
                <a:blip r:embed="rId13"/>
              </a:buBlip>
              <a:defRPr sz="1200">
                <a:solidFill>
                  <a:schemeClr val="tx1"/>
                </a:solidFill>
                <a:latin typeface="+mn-lt"/>
                <a:ea typeface="+mn-ea"/>
              </a:defRPr>
            </a:lvl7pPr>
            <a:lvl8pPr marL="3429000" indent="-228600" algn="l" rtl="0" eaLnBrk="1" fontAlgn="base" hangingPunct="1">
              <a:spcBef>
                <a:spcPct val="20000"/>
              </a:spcBef>
              <a:spcAft>
                <a:spcPct val="0"/>
              </a:spcAft>
              <a:buBlip>
                <a:blip r:embed="rId13"/>
              </a:buBlip>
              <a:defRPr sz="1200">
                <a:solidFill>
                  <a:schemeClr val="tx1"/>
                </a:solidFill>
                <a:latin typeface="+mn-lt"/>
                <a:ea typeface="+mn-ea"/>
              </a:defRPr>
            </a:lvl8pPr>
            <a:lvl9pPr marL="3886200" indent="-228600" algn="l" rtl="0" eaLnBrk="1" fontAlgn="base" hangingPunct="1">
              <a:spcBef>
                <a:spcPct val="20000"/>
              </a:spcBef>
              <a:spcAft>
                <a:spcPct val="0"/>
              </a:spcAft>
              <a:buBlip>
                <a:blip r:embed="rId13"/>
              </a:buBlip>
              <a:defRPr sz="1200">
                <a:solidFill>
                  <a:schemeClr val="tx1"/>
                </a:solidFill>
                <a:latin typeface="+mn-lt"/>
                <a:ea typeface="+mn-ea"/>
              </a:defRPr>
            </a:lvl9pPr>
          </a:lstStyle>
          <a:p>
            <a:pPr marL="257175" indent="-257175">
              <a:spcBef>
                <a:spcPts val="300"/>
              </a:spcBef>
            </a:pPr>
            <a:endParaRPr lang="de-DE" sz="825" dirty="0">
              <a:solidFill>
                <a:srgbClr val="FFFFFF">
                  <a:lumMod val="50000"/>
                </a:srgbClr>
              </a:solidFill>
            </a:endParaRPr>
          </a:p>
        </p:txBody>
      </p:sp>
      <p:pic>
        <p:nvPicPr>
          <p:cNvPr id="2" name="2_Seite7">
            <a:hlinkClick r:id="" action="ppaction://media"/>
            <a:extLst>
              <a:ext uri="{FF2B5EF4-FFF2-40B4-BE49-F238E27FC236}">
                <a16:creationId xmlns:a16="http://schemas.microsoft.com/office/drawing/2014/main" id="{C6FE736E-EEDF-A741-4E8B-2A9D5BA3B383}"/>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073006" y="3190525"/>
            <a:ext cx="406400" cy="406400"/>
          </a:xfrm>
          <a:prstGeom prst="rect">
            <a:avLst/>
          </a:prstGeom>
        </p:spPr>
      </p:pic>
    </p:spTree>
    <p:extLst>
      <p:ext uri="{BB962C8B-B14F-4D97-AF65-F5344CB8AC3E}">
        <p14:creationId xmlns:p14="http://schemas.microsoft.com/office/powerpoint/2010/main" val="5329018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0C9B-4A43-1A35-7E5C-E99B5A1ADB5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EF4D3C74-66B5-52FC-619C-C68DB8CF3DCA}"/>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Kinder rechnen richtig — verstehen aber nicht die </a:t>
            </a:r>
            <a:r>
              <a:rPr lang="en-US" sz="2100" b="1" dirty="0" err="1">
                <a:latin typeface="+mj-lt"/>
                <a:ea typeface="+mj-ea"/>
                <a:cs typeface="+mj-cs"/>
              </a:rPr>
              <a:t>Bedeutung</a:t>
            </a:r>
            <a:endParaRPr lang="en-US" sz="2100" b="1" dirty="0">
              <a:latin typeface="+mj-lt"/>
              <a:ea typeface="+mj-ea"/>
              <a:cs typeface="+mj-cs"/>
            </a:endParaRPr>
          </a:p>
        </p:txBody>
      </p:sp>
      <p:sp>
        <p:nvSpPr>
          <p:cNvPr id="17" name="Text 15">
            <a:extLst>
              <a:ext uri="{FF2B5EF4-FFF2-40B4-BE49-F238E27FC236}">
                <a16:creationId xmlns:a16="http://schemas.microsoft.com/office/drawing/2014/main" id="{8D5C92A7-8DD2-F6B3-DB7C-ADBDB9E77E42}"/>
              </a:ext>
            </a:extLst>
          </p:cNvPr>
          <p:cNvSpPr/>
          <p:nvPr/>
        </p:nvSpPr>
        <p:spPr>
          <a:xfrm>
            <a:off x="457200" y="4466845"/>
            <a:ext cx="8229600" cy="699516"/>
          </a:xfrm>
          <a:prstGeom prst="rect">
            <a:avLst/>
          </a:prstGeom>
          <a:noFill/>
          <a:ln/>
        </p:spPr>
        <p:txBody>
          <a:bodyPr wrap="square" lIns="0" tIns="0" rIns="0" bIns="0" rtlCol="0" anchor="ctr"/>
          <a:lstStyle/>
          <a:p>
            <a:pPr marL="0" indent="0">
              <a:lnSpc>
                <a:spcPct val="115000"/>
              </a:lnSpc>
              <a:buNone/>
            </a:pPr>
            <a:r>
              <a:rPr lang="de-CH" sz="1000" dirty="0">
                <a:solidFill>
                  <a:srgbClr val="2B2B3A"/>
                </a:solidFill>
                <a:latin typeface="Calibri" pitchFamily="34" charset="0"/>
                <a:ea typeface="Calibri" pitchFamily="34" charset="-122"/>
                <a:cs typeface="Calibri" pitchFamily="34" charset="-120"/>
              </a:rPr>
              <a:t>Quelle: Prediger, Susanne (2025). Multiplizieren und Dividieren verstehen und erklären: Didaktischer Kommentar zum sprachbildenden Fördermaterial. Open Educational Resources. Online frei zugreifbar unter sima.dzlm.de/um/3-001</a:t>
            </a: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oder</a:t>
            </a:r>
            <a:r>
              <a:rPr lang="en-US" sz="1000" dirty="0">
                <a:solidFill>
                  <a:srgbClr val="2B2B3A"/>
                </a:solidFill>
                <a:latin typeface="Calibri" pitchFamily="34" charset="0"/>
                <a:ea typeface="Calibri" pitchFamily="34" charset="-122"/>
                <a:cs typeface="Calibri" pitchFamily="34" charset="-120"/>
              </a:rPr>
              <a:t> https://sima.dzlm.de/sites/simams/files/uploads/sima3-001-multiplikation-division-did-kommentar_250828.pdf (</a:t>
            </a:r>
            <a:r>
              <a:rPr lang="en-US" sz="1000" dirty="0" err="1">
                <a:solidFill>
                  <a:srgbClr val="2B2B3A"/>
                </a:solidFill>
                <a:latin typeface="Calibri" pitchFamily="34" charset="0"/>
                <a:ea typeface="Calibri" pitchFamily="34" charset="-122"/>
                <a:cs typeface="Calibri" pitchFamily="34" charset="-120"/>
              </a:rPr>
              <a:t>abgerufen</a:t>
            </a:r>
            <a:r>
              <a:rPr lang="en-US" sz="1000" dirty="0">
                <a:solidFill>
                  <a:srgbClr val="2B2B3A"/>
                </a:solidFill>
                <a:latin typeface="Calibri" pitchFamily="34" charset="0"/>
                <a:ea typeface="Calibri" pitchFamily="34" charset="-122"/>
                <a:cs typeface="Calibri" pitchFamily="34" charset="-120"/>
              </a:rPr>
              <a:t> am 19.08.26).</a:t>
            </a:r>
          </a:p>
          <a:p>
            <a:pPr marL="0" indent="0" algn="l">
              <a:buNone/>
            </a:pPr>
            <a:endParaRPr lang="en-US" sz="950" dirty="0"/>
          </a:p>
        </p:txBody>
      </p:sp>
      <p:pic>
        <p:nvPicPr>
          <p:cNvPr id="18" name="Grafik 17">
            <a:extLst>
              <a:ext uri="{FF2B5EF4-FFF2-40B4-BE49-F238E27FC236}">
                <a16:creationId xmlns:a16="http://schemas.microsoft.com/office/drawing/2014/main" id="{8EE3DDE3-E14E-3C08-2A71-A038A893B444}"/>
              </a:ext>
            </a:extLst>
          </p:cNvPr>
          <p:cNvPicPr>
            <a:picLocks noChangeAspect="1"/>
          </p:cNvPicPr>
          <p:nvPr/>
        </p:nvPicPr>
        <p:blipFill>
          <a:blip r:embed="rId5"/>
          <a:stretch>
            <a:fillRect/>
          </a:stretch>
        </p:blipFill>
        <p:spPr>
          <a:xfrm>
            <a:off x="401970" y="1420328"/>
            <a:ext cx="3644900" cy="2641600"/>
          </a:xfrm>
          <a:prstGeom prst="rect">
            <a:avLst/>
          </a:prstGeom>
        </p:spPr>
      </p:pic>
      <p:sp>
        <p:nvSpPr>
          <p:cNvPr id="21" name="Textfeld 20">
            <a:extLst>
              <a:ext uri="{FF2B5EF4-FFF2-40B4-BE49-F238E27FC236}">
                <a16:creationId xmlns:a16="http://schemas.microsoft.com/office/drawing/2014/main" id="{5AA9150E-212C-FE8A-1A29-9534671038A7}"/>
              </a:ext>
            </a:extLst>
          </p:cNvPr>
          <p:cNvSpPr txBox="1"/>
          <p:nvPr/>
        </p:nvSpPr>
        <p:spPr>
          <a:xfrm>
            <a:off x="2358718" y="3915124"/>
            <a:ext cx="1603092" cy="293607"/>
          </a:xfrm>
          <a:prstGeom prst="rect">
            <a:avLst/>
          </a:prstGeom>
          <a:noFill/>
        </p:spPr>
        <p:txBody>
          <a:bodyPr wrap="square">
            <a:spAutoFit/>
          </a:bodyPr>
          <a:lstStyle/>
          <a:p>
            <a:pPr marL="0" indent="0">
              <a:buNone/>
            </a:pPr>
            <a:r>
              <a:rPr lang="de-DE" sz="1200" dirty="0"/>
              <a:t>Tanya (3. Klasse) </a:t>
            </a:r>
            <a:endParaRPr lang="de-DE" dirty="0"/>
          </a:p>
        </p:txBody>
      </p:sp>
      <p:pic>
        <p:nvPicPr>
          <p:cNvPr id="2" name="2_Seite8">
            <a:hlinkClick r:id="" action="ppaction://media"/>
            <a:extLst>
              <a:ext uri="{FF2B5EF4-FFF2-40B4-BE49-F238E27FC236}">
                <a16:creationId xmlns:a16="http://schemas.microsoft.com/office/drawing/2014/main" id="{23A2C1C8-2E8A-C797-BF30-738EC631A9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67374" y="3710974"/>
            <a:ext cx="406400" cy="406400"/>
          </a:xfrm>
          <a:prstGeom prst="rect">
            <a:avLst/>
          </a:prstGeom>
        </p:spPr>
      </p:pic>
    </p:spTree>
    <p:extLst>
      <p:ext uri="{BB962C8B-B14F-4D97-AF65-F5344CB8AC3E}">
        <p14:creationId xmlns:p14="http://schemas.microsoft.com/office/powerpoint/2010/main" val="8395881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31DECCB-62E2-5E60-EB0E-CF84F143E37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35A36AE-5D1B-B99B-2877-D679B058270E}"/>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Kinder rechnen richtig — verstehen aber nicht die </a:t>
            </a:r>
            <a:r>
              <a:rPr lang="en-US" sz="2100" b="1" dirty="0" err="1">
                <a:latin typeface="+mj-lt"/>
                <a:ea typeface="+mj-ea"/>
                <a:cs typeface="+mj-cs"/>
              </a:rPr>
              <a:t>Bedeutung</a:t>
            </a:r>
            <a:endParaRPr lang="en-US" sz="2100" b="1" dirty="0">
              <a:latin typeface="+mj-lt"/>
              <a:ea typeface="+mj-ea"/>
              <a:cs typeface="+mj-cs"/>
            </a:endParaRPr>
          </a:p>
        </p:txBody>
      </p:sp>
      <p:sp>
        <p:nvSpPr>
          <p:cNvPr id="21" name="Textfeld 20">
            <a:extLst>
              <a:ext uri="{FF2B5EF4-FFF2-40B4-BE49-F238E27FC236}">
                <a16:creationId xmlns:a16="http://schemas.microsoft.com/office/drawing/2014/main" id="{4C883CE8-250F-561A-7698-28613C0DB66B}"/>
              </a:ext>
            </a:extLst>
          </p:cNvPr>
          <p:cNvSpPr txBox="1"/>
          <p:nvPr/>
        </p:nvSpPr>
        <p:spPr>
          <a:xfrm>
            <a:off x="1467293" y="3655824"/>
            <a:ext cx="1498558" cy="293607"/>
          </a:xfrm>
          <a:prstGeom prst="rect">
            <a:avLst/>
          </a:prstGeom>
          <a:noFill/>
        </p:spPr>
        <p:txBody>
          <a:bodyPr wrap="square">
            <a:spAutoFit/>
          </a:bodyPr>
          <a:lstStyle/>
          <a:p>
            <a:pPr marL="0" indent="0">
              <a:buNone/>
            </a:pPr>
            <a:r>
              <a:rPr lang="de-DE" sz="1200" dirty="0"/>
              <a:t>Belmin (6. Klasse) </a:t>
            </a:r>
            <a:endParaRPr lang="de-DE" dirty="0"/>
          </a:p>
        </p:txBody>
      </p:sp>
      <p:sp>
        <p:nvSpPr>
          <p:cNvPr id="6" name="Text 15">
            <a:extLst>
              <a:ext uri="{FF2B5EF4-FFF2-40B4-BE49-F238E27FC236}">
                <a16:creationId xmlns:a16="http://schemas.microsoft.com/office/drawing/2014/main" id="{801AC773-AEFD-925F-F1D9-D328FFCE97A3}"/>
              </a:ext>
            </a:extLst>
          </p:cNvPr>
          <p:cNvSpPr/>
          <p:nvPr/>
        </p:nvSpPr>
        <p:spPr>
          <a:xfrm>
            <a:off x="318386" y="4428597"/>
            <a:ext cx="8229600" cy="608471"/>
          </a:xfrm>
          <a:prstGeom prst="rect">
            <a:avLst/>
          </a:prstGeom>
          <a:noFill/>
          <a:ln/>
        </p:spPr>
        <p:txBody>
          <a:bodyPr wrap="square" lIns="0" tIns="0" rIns="0" bIns="0" rtlCol="0" anchor="ctr"/>
          <a:lstStyle/>
          <a:p>
            <a:pPr marL="0" indent="0">
              <a:buNone/>
            </a:pPr>
            <a:endParaRPr lang="de-CH" sz="900" dirty="0"/>
          </a:p>
          <a:p>
            <a:pPr marL="0" indent="0">
              <a:lnSpc>
                <a:spcPct val="115000"/>
              </a:lnSpc>
              <a:buNone/>
            </a:pPr>
            <a:r>
              <a:rPr lang="de-CH" sz="1000" dirty="0">
                <a:solidFill>
                  <a:srgbClr val="2B2B3A"/>
                </a:solidFill>
                <a:latin typeface="Calibri" pitchFamily="34" charset="0"/>
                <a:ea typeface="Calibri" pitchFamily="34" charset="-122"/>
                <a:cs typeface="Calibri" pitchFamily="34" charset="-120"/>
              </a:rPr>
              <a:t>Quelle: Prediger, Susanne (2025). Multiplizieren und Dividieren verstehen und erklären: Didaktischer Kommentar zum sprachbildenden Fördermaterial. Open Educational Resources. Online frei zugreifbar unter sima.dzlm.de/um/3-001</a:t>
            </a: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oder</a:t>
            </a:r>
            <a:r>
              <a:rPr lang="en-US" sz="1000" dirty="0">
                <a:solidFill>
                  <a:srgbClr val="2B2B3A"/>
                </a:solidFill>
                <a:latin typeface="Calibri" pitchFamily="34" charset="0"/>
                <a:ea typeface="Calibri" pitchFamily="34" charset="-122"/>
                <a:cs typeface="Calibri" pitchFamily="34" charset="-120"/>
              </a:rPr>
              <a:t> https://sima.dzlm.de/sites/simams/files/uploads/sima3-001-multiplikation-division-did-kommentar_250828.pdf (</a:t>
            </a:r>
            <a:r>
              <a:rPr lang="en-US" sz="1000" dirty="0" err="1">
                <a:solidFill>
                  <a:srgbClr val="2B2B3A"/>
                </a:solidFill>
                <a:latin typeface="Calibri" pitchFamily="34" charset="0"/>
                <a:ea typeface="Calibri" pitchFamily="34" charset="-122"/>
                <a:cs typeface="Calibri" pitchFamily="34" charset="-120"/>
              </a:rPr>
              <a:t>abgerufen</a:t>
            </a:r>
            <a:r>
              <a:rPr lang="en-US" sz="1000" dirty="0">
                <a:solidFill>
                  <a:srgbClr val="2B2B3A"/>
                </a:solidFill>
                <a:latin typeface="Calibri" pitchFamily="34" charset="0"/>
                <a:ea typeface="Calibri" pitchFamily="34" charset="-122"/>
                <a:cs typeface="Calibri" pitchFamily="34" charset="-120"/>
              </a:rPr>
              <a:t> am 19.08.26)</a:t>
            </a:r>
          </a:p>
          <a:p>
            <a:pPr marL="0" indent="0" algn="l">
              <a:buNone/>
            </a:pPr>
            <a:endParaRPr lang="en-US" sz="950" dirty="0"/>
          </a:p>
        </p:txBody>
      </p:sp>
      <p:pic>
        <p:nvPicPr>
          <p:cNvPr id="2" name="2_Seite9">
            <a:hlinkClick r:id="" action="ppaction://media"/>
            <a:extLst>
              <a:ext uri="{FF2B5EF4-FFF2-40B4-BE49-F238E27FC236}">
                <a16:creationId xmlns:a16="http://schemas.microsoft.com/office/drawing/2014/main" id="{21976B65-C1DE-2B3C-2705-48E6A8F05B7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227391" y="4060444"/>
            <a:ext cx="406400" cy="406400"/>
          </a:xfrm>
          <a:prstGeom prst="rect">
            <a:avLst/>
          </a:prstGeom>
        </p:spPr>
      </p:pic>
      <p:sp>
        <p:nvSpPr>
          <p:cNvPr id="5" name="Ellipse 4">
            <a:extLst>
              <a:ext uri="{FF2B5EF4-FFF2-40B4-BE49-F238E27FC236}">
                <a16:creationId xmlns:a16="http://schemas.microsoft.com/office/drawing/2014/main" id="{A88E6F8C-E398-518F-FDA6-A9F42BDDAC54}"/>
              </a:ext>
            </a:extLst>
          </p:cNvPr>
          <p:cNvSpPr/>
          <p:nvPr/>
        </p:nvSpPr>
        <p:spPr>
          <a:xfrm>
            <a:off x="843280" y="1940560"/>
            <a:ext cx="386080" cy="383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Ellipse 7">
            <a:extLst>
              <a:ext uri="{FF2B5EF4-FFF2-40B4-BE49-F238E27FC236}">
                <a16:creationId xmlns:a16="http://schemas.microsoft.com/office/drawing/2014/main" id="{C12D72A6-9C69-E707-AC95-314288801719}"/>
              </a:ext>
            </a:extLst>
          </p:cNvPr>
          <p:cNvSpPr/>
          <p:nvPr/>
        </p:nvSpPr>
        <p:spPr>
          <a:xfrm>
            <a:off x="1274253" y="1940560"/>
            <a:ext cx="386080" cy="383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Ellipse 9">
            <a:extLst>
              <a:ext uri="{FF2B5EF4-FFF2-40B4-BE49-F238E27FC236}">
                <a16:creationId xmlns:a16="http://schemas.microsoft.com/office/drawing/2014/main" id="{41418FCF-82F4-A199-7400-CA3CA6AE9D6C}"/>
              </a:ext>
            </a:extLst>
          </p:cNvPr>
          <p:cNvSpPr/>
          <p:nvPr/>
        </p:nvSpPr>
        <p:spPr>
          <a:xfrm>
            <a:off x="1705226" y="1940560"/>
            <a:ext cx="386080" cy="383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Ellipse 11">
            <a:extLst>
              <a:ext uri="{FF2B5EF4-FFF2-40B4-BE49-F238E27FC236}">
                <a16:creationId xmlns:a16="http://schemas.microsoft.com/office/drawing/2014/main" id="{2A028A7A-5331-E23A-E82C-3E3EBD8E321A}"/>
              </a:ext>
            </a:extLst>
          </p:cNvPr>
          <p:cNvSpPr/>
          <p:nvPr/>
        </p:nvSpPr>
        <p:spPr>
          <a:xfrm>
            <a:off x="2136199" y="1940560"/>
            <a:ext cx="386080" cy="383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Ellipse 13">
            <a:extLst>
              <a:ext uri="{FF2B5EF4-FFF2-40B4-BE49-F238E27FC236}">
                <a16:creationId xmlns:a16="http://schemas.microsoft.com/office/drawing/2014/main" id="{EC7774F4-8D8C-9A77-4374-CEDC5DED66E2}"/>
              </a:ext>
            </a:extLst>
          </p:cNvPr>
          <p:cNvSpPr/>
          <p:nvPr/>
        </p:nvSpPr>
        <p:spPr>
          <a:xfrm>
            <a:off x="843280" y="2379902"/>
            <a:ext cx="386080" cy="383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6" name="Ellipse 15">
            <a:extLst>
              <a:ext uri="{FF2B5EF4-FFF2-40B4-BE49-F238E27FC236}">
                <a16:creationId xmlns:a16="http://schemas.microsoft.com/office/drawing/2014/main" id="{71DF7718-93E0-C232-675C-2F90803D5F50}"/>
              </a:ext>
            </a:extLst>
          </p:cNvPr>
          <p:cNvSpPr/>
          <p:nvPr/>
        </p:nvSpPr>
        <p:spPr>
          <a:xfrm>
            <a:off x="833120" y="2813616"/>
            <a:ext cx="386080" cy="3836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7" name="Ellipse 16">
            <a:extLst>
              <a:ext uri="{FF2B5EF4-FFF2-40B4-BE49-F238E27FC236}">
                <a16:creationId xmlns:a16="http://schemas.microsoft.com/office/drawing/2014/main" id="{3113D6B8-F328-23D7-2654-E0B0FFCE87BB}"/>
              </a:ext>
            </a:extLst>
          </p:cNvPr>
          <p:cNvSpPr/>
          <p:nvPr/>
        </p:nvSpPr>
        <p:spPr>
          <a:xfrm>
            <a:off x="206626" y="1487676"/>
            <a:ext cx="3769360" cy="214258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6854158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DDEA19-2799-683F-8A05-6ABF1BEFA921}"/>
              </a:ext>
            </a:extLst>
          </p:cNvPr>
          <p:cNvSpPr>
            <a:spLocks noGrp="1"/>
          </p:cNvSpPr>
          <p:nvPr>
            <p:ph type="ctrTitle"/>
          </p:nvPr>
        </p:nvSpPr>
        <p:spPr/>
        <p:txBody>
          <a:bodyPr/>
          <a:lstStyle/>
          <a:p>
            <a:r>
              <a:rPr lang="de-CH" dirty="0"/>
              <a:t>Förderansatz</a:t>
            </a:r>
          </a:p>
        </p:txBody>
      </p:sp>
      <p:pic>
        <p:nvPicPr>
          <p:cNvPr id="3" name="2_Seite10">
            <a:hlinkClick r:id="" action="ppaction://media"/>
            <a:extLst>
              <a:ext uri="{FF2B5EF4-FFF2-40B4-BE49-F238E27FC236}">
                <a16:creationId xmlns:a16="http://schemas.microsoft.com/office/drawing/2014/main" id="{8EE84053-5139-6864-07A7-596F3850D6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17229" y="4170845"/>
            <a:ext cx="406400" cy="406400"/>
          </a:xfrm>
          <a:prstGeom prst="rect">
            <a:avLst/>
          </a:prstGeom>
        </p:spPr>
      </p:pic>
    </p:spTree>
    <p:extLst>
      <p:ext uri="{BB962C8B-B14F-4D97-AF65-F5344CB8AC3E}">
        <p14:creationId xmlns:p14="http://schemas.microsoft.com/office/powerpoint/2010/main" val="178953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6">
    <p:bg>
      <p:bgRef idx="1001">
        <a:schemeClr val="bg1"/>
      </p:bgRef>
    </p:bg>
    <p:spTree>
      <p:nvGrpSpPr>
        <p:cNvPr id="1" name=""/>
        <p:cNvGrpSpPr/>
        <p:nvPr/>
      </p:nvGrpSpPr>
      <p:grpSpPr>
        <a:xfrm>
          <a:off x="0" y="0"/>
          <a:ext cx="0" cy="0"/>
          <a:chOff x="0" y="0"/>
          <a:chExt cx="0" cy="0"/>
        </a:xfrm>
      </p:grpSpPr>
      <p:sp>
        <p:nvSpPr>
          <p:cNvPr id="3" name="Text 1"/>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Vier Prinzipien für </a:t>
            </a:r>
            <a:r>
              <a:rPr lang="en-US" sz="2100" b="1" dirty="0" err="1">
                <a:latin typeface="+mj-lt"/>
                <a:ea typeface="+mj-ea"/>
                <a:cs typeface="+mj-cs"/>
              </a:rPr>
              <a:t>sprachbildenden</a:t>
            </a:r>
            <a:r>
              <a:rPr lang="en-US" sz="2100" b="1" dirty="0">
                <a:latin typeface="+mj-lt"/>
                <a:ea typeface="+mj-ea"/>
                <a:cs typeface="+mj-cs"/>
              </a:rPr>
              <a:t> </a:t>
            </a:r>
            <a:r>
              <a:rPr lang="en-US" sz="2100" b="1" dirty="0" err="1">
                <a:latin typeface="+mj-lt"/>
                <a:ea typeface="+mj-ea"/>
                <a:cs typeface="+mj-cs"/>
              </a:rPr>
              <a:t>Mathematikunterricht</a:t>
            </a:r>
            <a:endParaRPr lang="en-US" sz="2100" b="1" dirty="0">
              <a:latin typeface="+mj-lt"/>
              <a:ea typeface="+mj-ea"/>
              <a:cs typeface="+mj-cs"/>
            </a:endParaRPr>
          </a:p>
        </p:txBody>
      </p:sp>
      <p:sp>
        <p:nvSpPr>
          <p:cNvPr id="4" name="Shape 2"/>
          <p:cNvSpPr/>
          <p:nvPr/>
        </p:nvSpPr>
        <p:spPr>
          <a:xfrm>
            <a:off x="457200" y="1572768"/>
            <a:ext cx="3977640" cy="1234440"/>
          </a:xfrm>
          <a:prstGeom prst="roundRect">
            <a:avLst>
              <a:gd name="adj" fmla="val 5926"/>
            </a:avLst>
          </a:prstGeom>
          <a:solidFill>
            <a:srgbClr val="EEF0FB"/>
          </a:solidFill>
          <a:ln/>
        </p:spPr>
        <p:txBody>
          <a:bodyPr/>
          <a:lstStyle/>
          <a:p>
            <a:endParaRPr lang="de-CH"/>
          </a:p>
        </p:txBody>
      </p:sp>
      <p:sp>
        <p:nvSpPr>
          <p:cNvPr id="5" name="Shape 3"/>
          <p:cNvSpPr/>
          <p:nvPr/>
        </p:nvSpPr>
        <p:spPr>
          <a:xfrm>
            <a:off x="713232" y="1828800"/>
            <a:ext cx="566928" cy="566928"/>
          </a:xfrm>
          <a:prstGeom prst="ellipse">
            <a:avLst/>
          </a:prstGeom>
          <a:solidFill>
            <a:srgbClr val="2F3C7E"/>
          </a:solidFill>
          <a:ln/>
        </p:spPr>
        <p:txBody>
          <a:bodyPr/>
          <a:lstStyle/>
          <a:p>
            <a:endParaRPr lang="de-CH"/>
          </a:p>
        </p:txBody>
      </p:sp>
      <p:sp>
        <p:nvSpPr>
          <p:cNvPr id="6" name="Text 4"/>
          <p:cNvSpPr/>
          <p:nvPr/>
        </p:nvSpPr>
        <p:spPr>
          <a:xfrm>
            <a:off x="713232" y="1828800"/>
            <a:ext cx="566928" cy="566928"/>
          </a:xfrm>
          <a:prstGeom prst="rect">
            <a:avLst/>
          </a:prstGeom>
          <a:noFill/>
          <a:ln/>
        </p:spPr>
        <p:txBody>
          <a:bodyPr wrap="square" lIns="0" tIns="0" rIns="0" bIns="0" rtlCol="0" anchor="ctr"/>
          <a:lstStyle/>
          <a:p>
            <a:pPr marL="0" indent="0" algn="ctr">
              <a:buNone/>
            </a:pPr>
            <a:r>
              <a:rPr lang="en-US" sz="2200" b="1" dirty="0">
                <a:solidFill>
                  <a:srgbClr val="F9E795"/>
                </a:solidFill>
                <a:latin typeface="Cambria" pitchFamily="34" charset="0"/>
                <a:ea typeface="Cambria" pitchFamily="34" charset="-122"/>
                <a:cs typeface="Cambria" pitchFamily="34" charset="-120"/>
              </a:rPr>
              <a:t>1</a:t>
            </a:r>
            <a:endParaRPr lang="en-US" sz="2200" dirty="0"/>
          </a:p>
        </p:txBody>
      </p:sp>
      <p:sp>
        <p:nvSpPr>
          <p:cNvPr id="7" name="Text 5"/>
          <p:cNvSpPr/>
          <p:nvPr/>
        </p:nvSpPr>
        <p:spPr>
          <a:xfrm>
            <a:off x="1463040" y="1755648"/>
            <a:ext cx="2788920" cy="365760"/>
          </a:xfrm>
          <a:prstGeom prst="rect">
            <a:avLst/>
          </a:prstGeom>
          <a:noFill/>
          <a:ln/>
        </p:spPr>
        <p:txBody>
          <a:bodyPr wrap="square" lIns="0" tIns="0" rIns="0" bIns="0" rtlCol="0" anchor="ctr"/>
          <a:lstStyle/>
          <a:p>
            <a:pPr marL="0" indent="0" algn="l">
              <a:buNone/>
            </a:pPr>
            <a:r>
              <a:rPr lang="en-US" b="1" dirty="0" err="1">
                <a:solidFill>
                  <a:srgbClr val="2B2B3A"/>
                </a:solidFill>
                <a:latin typeface="Calibri" pitchFamily="34" charset="0"/>
                <a:ea typeface="Calibri" pitchFamily="34" charset="-122"/>
                <a:cs typeface="Calibri" pitchFamily="34" charset="-120"/>
              </a:rPr>
              <a:t>Verstehensorientierung</a:t>
            </a:r>
            <a:endParaRPr lang="en-US" b="1" dirty="0">
              <a:solidFill>
                <a:srgbClr val="2B2B3A"/>
              </a:solidFill>
              <a:latin typeface="Calibri" pitchFamily="34" charset="0"/>
              <a:ea typeface="Calibri" pitchFamily="34" charset="-122"/>
              <a:cs typeface="Calibri" pitchFamily="34" charset="-120"/>
            </a:endParaRPr>
          </a:p>
        </p:txBody>
      </p:sp>
      <p:sp>
        <p:nvSpPr>
          <p:cNvPr id="8" name="Text 6"/>
          <p:cNvSpPr/>
          <p:nvPr/>
        </p:nvSpPr>
        <p:spPr>
          <a:xfrm>
            <a:off x="1463040" y="2121408"/>
            <a:ext cx="2788920" cy="594360"/>
          </a:xfrm>
          <a:prstGeom prst="rect">
            <a:avLst/>
          </a:prstGeom>
          <a:noFill/>
          <a:ln/>
        </p:spPr>
        <p:txBody>
          <a:bodyPr wrap="square" lIns="0" tIns="0" rIns="0" bIns="0" rtlCol="0" anchor="t"/>
          <a:lstStyle/>
          <a:p>
            <a:pPr marL="0" indent="0" algn="l">
              <a:lnSpc>
                <a:spcPct val="105000"/>
              </a:lnSpc>
              <a:buNone/>
            </a:pPr>
            <a:r>
              <a:rPr lang="en-US" sz="1600" dirty="0" err="1">
                <a:solidFill>
                  <a:srgbClr val="6B7280"/>
                </a:solidFill>
                <a:latin typeface="Calibri" pitchFamily="34" charset="0"/>
                <a:ea typeface="Calibri" pitchFamily="34" charset="-122"/>
                <a:cs typeface="Calibri" pitchFamily="34" charset="-120"/>
              </a:rPr>
              <a:t>Förderung</a:t>
            </a:r>
            <a:r>
              <a:rPr lang="en-US" sz="1600" dirty="0">
                <a:solidFill>
                  <a:srgbClr val="6B7280"/>
                </a:solidFill>
                <a:latin typeface="Calibri" pitchFamily="34" charset="0"/>
                <a:ea typeface="Calibri" pitchFamily="34" charset="-122"/>
                <a:cs typeface="Calibri" pitchFamily="34" charset="-120"/>
              </a:rPr>
              <a:t> des </a:t>
            </a:r>
            <a:r>
              <a:rPr lang="en-US" sz="1600" dirty="0" err="1">
                <a:solidFill>
                  <a:srgbClr val="6B7280"/>
                </a:solidFill>
                <a:latin typeface="Calibri" pitchFamily="34" charset="0"/>
                <a:ea typeface="Calibri" pitchFamily="34" charset="-122"/>
                <a:cs typeface="Calibri" pitchFamily="34" charset="-120"/>
              </a:rPr>
              <a:t>Verständnisses</a:t>
            </a:r>
            <a:r>
              <a:rPr lang="en-US" sz="1600" dirty="0">
                <a:solidFill>
                  <a:srgbClr val="6B7280"/>
                </a:solidFill>
                <a:latin typeface="Calibri" pitchFamily="34" charset="0"/>
                <a:ea typeface="Calibri" pitchFamily="34" charset="-122"/>
                <a:cs typeface="Calibri" pitchFamily="34" charset="-120"/>
              </a:rPr>
              <a:t> der </a:t>
            </a:r>
            <a:r>
              <a:rPr lang="en-US" sz="1600" dirty="0" err="1">
                <a:solidFill>
                  <a:srgbClr val="6B7280"/>
                </a:solidFill>
                <a:latin typeface="Calibri" pitchFamily="34" charset="0"/>
                <a:ea typeface="Calibri" pitchFamily="34" charset="-122"/>
                <a:cs typeface="Calibri" pitchFamily="34" charset="-120"/>
              </a:rPr>
              <a:t>Bedeutung</a:t>
            </a:r>
            <a:r>
              <a:rPr lang="en-US" sz="1600" dirty="0">
                <a:solidFill>
                  <a:srgbClr val="6B7280"/>
                </a:solidFill>
                <a:latin typeface="Calibri" pitchFamily="34" charset="0"/>
                <a:ea typeface="Calibri" pitchFamily="34" charset="-122"/>
                <a:cs typeface="Calibri" pitchFamily="34" charset="-120"/>
              </a:rPr>
              <a:t> </a:t>
            </a:r>
            <a:r>
              <a:rPr lang="en-US" sz="1600" dirty="0" err="1">
                <a:solidFill>
                  <a:srgbClr val="6B7280"/>
                </a:solidFill>
                <a:latin typeface="Calibri" pitchFamily="34" charset="0"/>
                <a:ea typeface="Calibri" pitchFamily="34" charset="-122"/>
                <a:cs typeface="Calibri" pitchFamily="34" charset="-120"/>
              </a:rPr>
              <a:t>zentraler</a:t>
            </a:r>
            <a:r>
              <a:rPr lang="en-US" sz="1600" dirty="0">
                <a:solidFill>
                  <a:srgbClr val="6B7280"/>
                </a:solidFill>
                <a:latin typeface="Calibri" pitchFamily="34" charset="0"/>
                <a:ea typeface="Calibri" pitchFamily="34" charset="-122"/>
                <a:cs typeface="Calibri" pitchFamily="34" charset="-120"/>
              </a:rPr>
              <a:t> </a:t>
            </a:r>
            <a:r>
              <a:rPr lang="en-US" sz="1600" dirty="0" err="1">
                <a:solidFill>
                  <a:srgbClr val="6B7280"/>
                </a:solidFill>
                <a:latin typeface="Calibri" pitchFamily="34" charset="0"/>
                <a:ea typeface="Calibri" pitchFamily="34" charset="-122"/>
                <a:cs typeface="Calibri" pitchFamily="34" charset="-120"/>
              </a:rPr>
              <a:t>Elemente</a:t>
            </a:r>
            <a:r>
              <a:rPr lang="en-US" sz="1600" dirty="0">
                <a:solidFill>
                  <a:srgbClr val="6B7280"/>
                </a:solidFill>
                <a:latin typeface="Calibri" pitchFamily="34" charset="0"/>
                <a:ea typeface="Calibri" pitchFamily="34" charset="-122"/>
                <a:cs typeface="Calibri" pitchFamily="34" charset="-120"/>
              </a:rPr>
              <a:t>.</a:t>
            </a:r>
            <a:endParaRPr lang="en-US" sz="1600" dirty="0"/>
          </a:p>
        </p:txBody>
      </p:sp>
      <p:sp>
        <p:nvSpPr>
          <p:cNvPr id="9" name="Shape 7"/>
          <p:cNvSpPr/>
          <p:nvPr/>
        </p:nvSpPr>
        <p:spPr>
          <a:xfrm>
            <a:off x="4709160" y="1572768"/>
            <a:ext cx="3977640" cy="1234440"/>
          </a:xfrm>
          <a:prstGeom prst="roundRect">
            <a:avLst>
              <a:gd name="adj" fmla="val 5926"/>
            </a:avLst>
          </a:prstGeom>
          <a:solidFill>
            <a:srgbClr val="EEF0FB"/>
          </a:solidFill>
          <a:ln/>
        </p:spPr>
        <p:txBody>
          <a:bodyPr/>
          <a:lstStyle/>
          <a:p>
            <a:endParaRPr lang="de-CH"/>
          </a:p>
        </p:txBody>
      </p:sp>
      <p:sp>
        <p:nvSpPr>
          <p:cNvPr id="10" name="Shape 8"/>
          <p:cNvSpPr/>
          <p:nvPr/>
        </p:nvSpPr>
        <p:spPr>
          <a:xfrm>
            <a:off x="4965192" y="1828800"/>
            <a:ext cx="566928" cy="566928"/>
          </a:xfrm>
          <a:prstGeom prst="ellipse">
            <a:avLst/>
          </a:prstGeom>
          <a:solidFill>
            <a:srgbClr val="2F3C7E"/>
          </a:solidFill>
          <a:ln/>
        </p:spPr>
        <p:txBody>
          <a:bodyPr/>
          <a:lstStyle/>
          <a:p>
            <a:endParaRPr lang="de-CH"/>
          </a:p>
        </p:txBody>
      </p:sp>
      <p:sp>
        <p:nvSpPr>
          <p:cNvPr id="11" name="Text 9"/>
          <p:cNvSpPr/>
          <p:nvPr/>
        </p:nvSpPr>
        <p:spPr>
          <a:xfrm>
            <a:off x="4965192" y="1828800"/>
            <a:ext cx="566928" cy="566928"/>
          </a:xfrm>
          <a:prstGeom prst="rect">
            <a:avLst/>
          </a:prstGeom>
          <a:noFill/>
          <a:ln/>
        </p:spPr>
        <p:txBody>
          <a:bodyPr wrap="square" lIns="0" tIns="0" rIns="0" bIns="0" rtlCol="0" anchor="ctr"/>
          <a:lstStyle/>
          <a:p>
            <a:pPr marL="0" indent="0" algn="ctr">
              <a:buNone/>
            </a:pPr>
            <a:r>
              <a:rPr lang="en-US" sz="2200" b="1" dirty="0">
                <a:solidFill>
                  <a:srgbClr val="F9E795"/>
                </a:solidFill>
                <a:latin typeface="Cambria" pitchFamily="34" charset="0"/>
                <a:ea typeface="Cambria" pitchFamily="34" charset="-122"/>
                <a:cs typeface="Cambria" pitchFamily="34" charset="-120"/>
              </a:rPr>
              <a:t>2</a:t>
            </a:r>
            <a:endParaRPr lang="en-US" sz="2200" dirty="0"/>
          </a:p>
        </p:txBody>
      </p:sp>
      <p:sp>
        <p:nvSpPr>
          <p:cNvPr id="12" name="Text 10"/>
          <p:cNvSpPr/>
          <p:nvPr/>
        </p:nvSpPr>
        <p:spPr>
          <a:xfrm>
            <a:off x="5715000" y="1755648"/>
            <a:ext cx="2788920" cy="365760"/>
          </a:xfrm>
          <a:prstGeom prst="rect">
            <a:avLst/>
          </a:prstGeom>
          <a:noFill/>
          <a:ln/>
        </p:spPr>
        <p:txBody>
          <a:bodyPr wrap="square" lIns="0" tIns="0" rIns="0" bIns="0" rtlCol="0" anchor="ctr"/>
          <a:lstStyle/>
          <a:p>
            <a:pPr marL="0" indent="0" algn="l">
              <a:buNone/>
            </a:pPr>
            <a:r>
              <a:rPr lang="en-US" b="1" dirty="0" err="1">
                <a:solidFill>
                  <a:srgbClr val="2B2B3A"/>
                </a:solidFill>
                <a:latin typeface="Calibri" pitchFamily="34" charset="0"/>
                <a:ea typeface="Calibri" pitchFamily="34" charset="-122"/>
                <a:cs typeface="Calibri" pitchFamily="34" charset="-120"/>
              </a:rPr>
              <a:t>Darstellungsvernetzung</a:t>
            </a:r>
            <a:endParaRPr lang="en-US" b="1" dirty="0">
              <a:solidFill>
                <a:srgbClr val="2B2B3A"/>
              </a:solidFill>
              <a:latin typeface="Calibri" pitchFamily="34" charset="0"/>
              <a:ea typeface="Calibri" pitchFamily="34" charset="-122"/>
              <a:cs typeface="Calibri" pitchFamily="34" charset="-120"/>
            </a:endParaRPr>
          </a:p>
        </p:txBody>
      </p:sp>
      <p:sp>
        <p:nvSpPr>
          <p:cNvPr id="13" name="Text 11"/>
          <p:cNvSpPr/>
          <p:nvPr/>
        </p:nvSpPr>
        <p:spPr>
          <a:xfrm>
            <a:off x="5715000" y="2121408"/>
            <a:ext cx="2971800" cy="594360"/>
          </a:xfrm>
          <a:prstGeom prst="rect">
            <a:avLst/>
          </a:prstGeom>
          <a:noFill/>
          <a:ln/>
        </p:spPr>
        <p:txBody>
          <a:bodyPr wrap="square" lIns="0" tIns="0" rIns="0" bIns="0" rtlCol="0" anchor="t"/>
          <a:lstStyle/>
          <a:p>
            <a:pPr marL="0" indent="0" algn="l">
              <a:lnSpc>
                <a:spcPct val="105000"/>
              </a:lnSpc>
              <a:buNone/>
            </a:pPr>
            <a:r>
              <a:rPr lang="en-US" sz="1600" dirty="0">
                <a:solidFill>
                  <a:srgbClr val="6B7280"/>
                </a:solidFill>
                <a:latin typeface="Calibri" pitchFamily="34" charset="0"/>
                <a:ea typeface="Calibri" pitchFamily="34" charset="-122"/>
                <a:cs typeface="Calibri" pitchFamily="34" charset="-120"/>
              </a:rPr>
              <a:t>Bild, Symbol und </a:t>
            </a:r>
            <a:r>
              <a:rPr lang="en-US" sz="1600" dirty="0" err="1">
                <a:solidFill>
                  <a:srgbClr val="6B7280"/>
                </a:solidFill>
                <a:latin typeface="Calibri" pitchFamily="34" charset="0"/>
                <a:ea typeface="Calibri" pitchFamily="34" charset="-122"/>
                <a:cs typeface="Calibri" pitchFamily="34" charset="-120"/>
              </a:rPr>
              <a:t>Sprache</a:t>
            </a:r>
            <a:r>
              <a:rPr lang="en-US" sz="1600" dirty="0">
                <a:solidFill>
                  <a:srgbClr val="6B7280"/>
                </a:solidFill>
                <a:latin typeface="Calibri" pitchFamily="34" charset="0"/>
                <a:ea typeface="Calibri" pitchFamily="34" charset="-122"/>
                <a:cs typeface="Calibri" pitchFamily="34" charset="-120"/>
              </a:rPr>
              <a:t> miteinander verknüpfen.</a:t>
            </a:r>
            <a:endParaRPr lang="en-US" sz="1600" dirty="0"/>
          </a:p>
        </p:txBody>
      </p:sp>
      <p:sp>
        <p:nvSpPr>
          <p:cNvPr id="14" name="Shape 12"/>
          <p:cNvSpPr/>
          <p:nvPr/>
        </p:nvSpPr>
        <p:spPr>
          <a:xfrm>
            <a:off x="457200" y="3035808"/>
            <a:ext cx="3977640" cy="1234440"/>
          </a:xfrm>
          <a:prstGeom prst="roundRect">
            <a:avLst>
              <a:gd name="adj" fmla="val 5926"/>
            </a:avLst>
          </a:prstGeom>
          <a:solidFill>
            <a:srgbClr val="EEF0FB"/>
          </a:solidFill>
          <a:ln/>
        </p:spPr>
        <p:txBody>
          <a:bodyPr/>
          <a:lstStyle/>
          <a:p>
            <a:endParaRPr lang="de-CH"/>
          </a:p>
        </p:txBody>
      </p:sp>
      <p:sp>
        <p:nvSpPr>
          <p:cNvPr id="15" name="Shape 13"/>
          <p:cNvSpPr/>
          <p:nvPr/>
        </p:nvSpPr>
        <p:spPr>
          <a:xfrm>
            <a:off x="713232" y="3291840"/>
            <a:ext cx="566928" cy="566928"/>
          </a:xfrm>
          <a:prstGeom prst="ellipse">
            <a:avLst/>
          </a:prstGeom>
          <a:solidFill>
            <a:srgbClr val="2F3C7E"/>
          </a:solidFill>
          <a:ln/>
        </p:spPr>
        <p:txBody>
          <a:bodyPr/>
          <a:lstStyle/>
          <a:p>
            <a:endParaRPr lang="de-CH"/>
          </a:p>
        </p:txBody>
      </p:sp>
      <p:sp>
        <p:nvSpPr>
          <p:cNvPr id="16" name="Text 14"/>
          <p:cNvSpPr/>
          <p:nvPr/>
        </p:nvSpPr>
        <p:spPr>
          <a:xfrm>
            <a:off x="713232" y="3291840"/>
            <a:ext cx="566928" cy="566928"/>
          </a:xfrm>
          <a:prstGeom prst="rect">
            <a:avLst/>
          </a:prstGeom>
          <a:noFill/>
          <a:ln/>
        </p:spPr>
        <p:txBody>
          <a:bodyPr wrap="square" lIns="0" tIns="0" rIns="0" bIns="0" rtlCol="0" anchor="ctr"/>
          <a:lstStyle/>
          <a:p>
            <a:pPr marL="0" indent="0" algn="ctr">
              <a:buNone/>
            </a:pPr>
            <a:r>
              <a:rPr lang="en-US" sz="2200" b="1" dirty="0">
                <a:solidFill>
                  <a:srgbClr val="F9E795"/>
                </a:solidFill>
                <a:latin typeface="Cambria" pitchFamily="34" charset="0"/>
                <a:ea typeface="Cambria" pitchFamily="34" charset="-122"/>
                <a:cs typeface="Cambria" pitchFamily="34" charset="-120"/>
              </a:rPr>
              <a:t>3</a:t>
            </a:r>
            <a:endParaRPr lang="en-US" sz="2200" dirty="0"/>
          </a:p>
        </p:txBody>
      </p:sp>
      <p:sp>
        <p:nvSpPr>
          <p:cNvPr id="17" name="Text 15"/>
          <p:cNvSpPr/>
          <p:nvPr/>
        </p:nvSpPr>
        <p:spPr>
          <a:xfrm>
            <a:off x="1463040" y="3218688"/>
            <a:ext cx="2788920" cy="365760"/>
          </a:xfrm>
          <a:prstGeom prst="rect">
            <a:avLst/>
          </a:prstGeom>
          <a:noFill/>
          <a:ln/>
        </p:spPr>
        <p:txBody>
          <a:bodyPr wrap="square" lIns="0" tIns="0" rIns="0" bIns="0" rtlCol="0" anchor="ctr"/>
          <a:lstStyle/>
          <a:p>
            <a:pPr marL="0" indent="0" algn="l">
              <a:buNone/>
            </a:pPr>
            <a:r>
              <a:rPr lang="en-US" b="1" dirty="0">
                <a:solidFill>
                  <a:srgbClr val="2B2B3A"/>
                </a:solidFill>
                <a:latin typeface="Calibri" pitchFamily="34" charset="0"/>
                <a:ea typeface="Calibri" pitchFamily="34" charset="-122"/>
                <a:cs typeface="Calibri" pitchFamily="34" charset="-120"/>
              </a:rPr>
              <a:t>Kommunikationsförderung</a:t>
            </a:r>
            <a:endParaRPr lang="en-US" dirty="0"/>
          </a:p>
        </p:txBody>
      </p:sp>
      <p:sp>
        <p:nvSpPr>
          <p:cNvPr id="18" name="Text 16"/>
          <p:cNvSpPr/>
          <p:nvPr/>
        </p:nvSpPr>
        <p:spPr>
          <a:xfrm>
            <a:off x="1463040" y="3584448"/>
            <a:ext cx="2788920" cy="594360"/>
          </a:xfrm>
          <a:prstGeom prst="rect">
            <a:avLst/>
          </a:prstGeom>
          <a:noFill/>
          <a:ln/>
        </p:spPr>
        <p:txBody>
          <a:bodyPr wrap="square" lIns="0" tIns="0" rIns="0" bIns="0" rtlCol="0" anchor="t"/>
          <a:lstStyle/>
          <a:p>
            <a:pPr marL="0" indent="0" algn="l">
              <a:lnSpc>
                <a:spcPct val="105000"/>
              </a:lnSpc>
              <a:buNone/>
            </a:pPr>
            <a:r>
              <a:rPr lang="en-US" sz="1600" dirty="0">
                <a:solidFill>
                  <a:srgbClr val="6B7280"/>
                </a:solidFill>
                <a:latin typeface="Calibri" pitchFamily="34" charset="0"/>
                <a:ea typeface="Calibri" pitchFamily="34" charset="-122"/>
                <a:cs typeface="Calibri" pitchFamily="34" charset="-120"/>
              </a:rPr>
              <a:t>Bedeutungen erklären lassen — nicht </a:t>
            </a:r>
            <a:r>
              <a:rPr lang="en-US" sz="1600" dirty="0" err="1">
                <a:solidFill>
                  <a:srgbClr val="6B7280"/>
                </a:solidFill>
                <a:latin typeface="Calibri" pitchFamily="34" charset="0"/>
                <a:ea typeface="Calibri" pitchFamily="34" charset="-122"/>
                <a:cs typeface="Calibri" pitchFamily="34" charset="-120"/>
              </a:rPr>
              <a:t>nur</a:t>
            </a:r>
            <a:r>
              <a:rPr lang="en-US" sz="1600" dirty="0">
                <a:solidFill>
                  <a:srgbClr val="6B7280"/>
                </a:solidFill>
                <a:latin typeface="Calibri" pitchFamily="34" charset="0"/>
                <a:ea typeface="Calibri" pitchFamily="34" charset="-122"/>
                <a:cs typeface="Calibri" pitchFamily="34" charset="-120"/>
              </a:rPr>
              <a:t> Rechenwege.</a:t>
            </a:r>
            <a:endParaRPr lang="en-US" sz="1600" dirty="0"/>
          </a:p>
        </p:txBody>
      </p:sp>
      <p:sp>
        <p:nvSpPr>
          <p:cNvPr id="19" name="Shape 17"/>
          <p:cNvSpPr/>
          <p:nvPr/>
        </p:nvSpPr>
        <p:spPr>
          <a:xfrm>
            <a:off x="4709160" y="3035808"/>
            <a:ext cx="3977640" cy="1234440"/>
          </a:xfrm>
          <a:prstGeom prst="roundRect">
            <a:avLst>
              <a:gd name="adj" fmla="val 5926"/>
            </a:avLst>
          </a:prstGeom>
          <a:solidFill>
            <a:srgbClr val="EEF0FB"/>
          </a:solidFill>
          <a:ln/>
        </p:spPr>
        <p:txBody>
          <a:bodyPr/>
          <a:lstStyle/>
          <a:p>
            <a:endParaRPr lang="de-CH"/>
          </a:p>
        </p:txBody>
      </p:sp>
      <p:sp>
        <p:nvSpPr>
          <p:cNvPr id="20" name="Shape 18"/>
          <p:cNvSpPr/>
          <p:nvPr/>
        </p:nvSpPr>
        <p:spPr>
          <a:xfrm>
            <a:off x="4965192" y="3291840"/>
            <a:ext cx="566928" cy="566928"/>
          </a:xfrm>
          <a:prstGeom prst="ellipse">
            <a:avLst/>
          </a:prstGeom>
          <a:solidFill>
            <a:srgbClr val="2F3C7E"/>
          </a:solidFill>
          <a:ln/>
        </p:spPr>
        <p:txBody>
          <a:bodyPr/>
          <a:lstStyle/>
          <a:p>
            <a:endParaRPr lang="de-CH"/>
          </a:p>
        </p:txBody>
      </p:sp>
      <p:sp>
        <p:nvSpPr>
          <p:cNvPr id="21" name="Text 19"/>
          <p:cNvSpPr/>
          <p:nvPr/>
        </p:nvSpPr>
        <p:spPr>
          <a:xfrm>
            <a:off x="4965192" y="3291840"/>
            <a:ext cx="566928" cy="566928"/>
          </a:xfrm>
          <a:prstGeom prst="rect">
            <a:avLst/>
          </a:prstGeom>
          <a:noFill/>
          <a:ln/>
        </p:spPr>
        <p:txBody>
          <a:bodyPr wrap="square" lIns="0" tIns="0" rIns="0" bIns="0" rtlCol="0" anchor="ctr"/>
          <a:lstStyle/>
          <a:p>
            <a:pPr marL="0" indent="0" algn="ctr">
              <a:buNone/>
            </a:pPr>
            <a:r>
              <a:rPr lang="en-US" sz="2200" b="1" dirty="0">
                <a:solidFill>
                  <a:srgbClr val="F9E795"/>
                </a:solidFill>
                <a:latin typeface="Cambria" pitchFamily="34" charset="0"/>
                <a:ea typeface="Cambria" pitchFamily="34" charset="-122"/>
                <a:cs typeface="Cambria" pitchFamily="34" charset="-120"/>
              </a:rPr>
              <a:t>4</a:t>
            </a:r>
            <a:endParaRPr lang="en-US" sz="2200" dirty="0"/>
          </a:p>
        </p:txBody>
      </p:sp>
      <p:sp>
        <p:nvSpPr>
          <p:cNvPr id="22" name="Text 20"/>
          <p:cNvSpPr/>
          <p:nvPr/>
        </p:nvSpPr>
        <p:spPr>
          <a:xfrm>
            <a:off x="5715000" y="3218688"/>
            <a:ext cx="2788920" cy="365760"/>
          </a:xfrm>
          <a:prstGeom prst="rect">
            <a:avLst/>
          </a:prstGeom>
          <a:noFill/>
          <a:ln/>
        </p:spPr>
        <p:txBody>
          <a:bodyPr wrap="square" lIns="0" tIns="0" rIns="0" bIns="0" rtlCol="0" anchor="ctr"/>
          <a:lstStyle/>
          <a:p>
            <a:pPr marL="0" indent="0" algn="l">
              <a:buNone/>
            </a:pPr>
            <a:r>
              <a:rPr lang="en-US" b="1" dirty="0">
                <a:solidFill>
                  <a:srgbClr val="2B2B3A"/>
                </a:solidFill>
                <a:latin typeface="Calibri" pitchFamily="34" charset="0"/>
                <a:ea typeface="Calibri" pitchFamily="34" charset="-122"/>
                <a:cs typeface="Calibri" pitchFamily="34" charset="-120"/>
              </a:rPr>
              <a:t>Makro-Scaffolding</a:t>
            </a:r>
          </a:p>
        </p:txBody>
      </p:sp>
      <p:sp>
        <p:nvSpPr>
          <p:cNvPr id="23" name="Text 21"/>
          <p:cNvSpPr/>
          <p:nvPr/>
        </p:nvSpPr>
        <p:spPr>
          <a:xfrm>
            <a:off x="5715000" y="3584448"/>
            <a:ext cx="2788920" cy="594360"/>
          </a:xfrm>
          <a:prstGeom prst="rect">
            <a:avLst/>
          </a:prstGeom>
          <a:noFill/>
          <a:ln/>
        </p:spPr>
        <p:txBody>
          <a:bodyPr wrap="square" lIns="0" tIns="0" rIns="0" bIns="0" rtlCol="0" anchor="t"/>
          <a:lstStyle/>
          <a:p>
            <a:pPr marL="0" indent="0" algn="l">
              <a:lnSpc>
                <a:spcPct val="105000"/>
              </a:lnSpc>
              <a:buNone/>
            </a:pPr>
            <a:r>
              <a:rPr lang="en-US" sz="1600" dirty="0">
                <a:solidFill>
                  <a:srgbClr val="6B7280"/>
                </a:solidFill>
                <a:latin typeface="Calibri" pitchFamily="34" charset="0"/>
                <a:ea typeface="Calibri" pitchFamily="34" charset="-122"/>
                <a:cs typeface="Calibri" pitchFamily="34" charset="-120"/>
              </a:rPr>
              <a:t>Die nötigen Sprachmittel schrittweise aufbauen.</a:t>
            </a:r>
            <a:endParaRPr lang="en-US" sz="1600" dirty="0"/>
          </a:p>
        </p:txBody>
      </p:sp>
      <p:sp>
        <p:nvSpPr>
          <p:cNvPr id="24" name="Text 22"/>
          <p:cNvSpPr/>
          <p:nvPr/>
        </p:nvSpPr>
        <p:spPr>
          <a:xfrm>
            <a:off x="457200" y="4643573"/>
            <a:ext cx="8229600" cy="547006"/>
          </a:xfrm>
          <a:prstGeom prst="rect">
            <a:avLst/>
          </a:prstGeom>
          <a:noFill/>
          <a:ln/>
        </p:spPr>
        <p:txBody>
          <a:bodyPr wrap="square" lIns="0" tIns="0" rIns="0" bIns="0" rtlCol="0" anchor="ctr"/>
          <a:lstStyle/>
          <a:p>
            <a:pPr marL="0" indent="0">
              <a:buNone/>
            </a:pPr>
            <a:r>
              <a:rPr lang="en-US" sz="1000" dirty="0">
                <a:solidFill>
                  <a:srgbClr val="2B2B3A"/>
                </a:solidFill>
                <a:latin typeface="Calibri" pitchFamily="34" charset="0"/>
                <a:ea typeface="Calibri" pitchFamily="34" charset="-122"/>
                <a:cs typeface="Calibri" pitchFamily="34" charset="-120"/>
              </a:rPr>
              <a:t>Quelle: Prediger, S. (2019), o</a:t>
            </a:r>
            <a:r>
              <a:rPr lang="de-CH" sz="1000" dirty="0" err="1">
                <a:solidFill>
                  <a:srgbClr val="2B2B3A"/>
                </a:solidFill>
                <a:latin typeface="Calibri" pitchFamily="34" charset="0"/>
                <a:ea typeface="Calibri" pitchFamily="34" charset="-122"/>
                <a:cs typeface="Calibri" pitchFamily="34" charset="-120"/>
              </a:rPr>
              <a:t>nline</a:t>
            </a:r>
            <a:r>
              <a:rPr lang="de-CH" sz="1000" dirty="0">
                <a:solidFill>
                  <a:srgbClr val="2B2B3A"/>
                </a:solidFill>
                <a:latin typeface="Calibri" pitchFamily="34" charset="0"/>
                <a:ea typeface="Calibri" pitchFamily="34" charset="-122"/>
                <a:cs typeface="Calibri" pitchFamily="34" charset="-120"/>
              </a:rPr>
              <a:t> auch verfügbar unter (Unredigierte Webversion des Manuskripts): </a:t>
            </a:r>
            <a:r>
              <a:rPr lang="de-CH" sz="1000" dirty="0">
                <a:solidFill>
                  <a:srgbClr val="2B2B3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itchFamily="34" charset="0"/>
                <a:ea typeface="Calibri" pitchFamily="34" charset="-122"/>
                <a:cs typeface="Calibri" pitchFamily="34" charset="-120"/>
              </a:rPr>
              <a:t> (abgerufen am 19.08.26).</a:t>
            </a:r>
          </a:p>
          <a:p>
            <a:pPr marL="0" indent="0" algn="l">
              <a:buNone/>
            </a:pPr>
            <a:r>
              <a:rPr lang="en-US" sz="950" i="1" dirty="0">
                <a:solidFill>
                  <a:srgbClr val="C7CCE8"/>
                </a:solidFill>
                <a:latin typeface="Calibri" pitchFamily="34" charset="0"/>
                <a:ea typeface="Calibri" pitchFamily="34" charset="-122"/>
                <a:cs typeface="Calibri" pitchFamily="34" charset="-120"/>
              </a:rPr>
              <a:t>)</a:t>
            </a:r>
            <a:endParaRPr lang="en-US" sz="950" dirty="0"/>
          </a:p>
        </p:txBody>
      </p:sp>
      <p:pic>
        <p:nvPicPr>
          <p:cNvPr id="2" name="2_Seite11">
            <a:hlinkClick r:id="" action="ppaction://media"/>
            <a:extLst>
              <a:ext uri="{FF2B5EF4-FFF2-40B4-BE49-F238E27FC236}">
                <a16:creationId xmlns:a16="http://schemas.microsoft.com/office/drawing/2014/main" id="{96A377A3-0579-155D-4B07-AD34ABEF7C6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920382" y="4585153"/>
            <a:ext cx="406400" cy="4064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2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F1A5663-DAAB-8714-D8EA-D49A517C0EC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3D7C7A6-6AD6-69EA-94C5-3B08C815760F}"/>
              </a:ext>
            </a:extLst>
          </p:cNvPr>
          <p:cNvSpPr/>
          <p:nvPr/>
        </p:nvSpPr>
        <p:spPr>
          <a:xfrm>
            <a:off x="457200" y="48361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1) </a:t>
            </a:r>
            <a:r>
              <a:rPr lang="en-US" sz="2100" b="1" dirty="0" err="1">
                <a:latin typeface="+mj-lt"/>
                <a:ea typeface="+mj-ea"/>
                <a:cs typeface="+mj-cs"/>
              </a:rPr>
              <a:t>Verstehensorientierung</a:t>
            </a:r>
            <a:endParaRPr lang="en-US" sz="2100" b="1" dirty="0">
              <a:latin typeface="+mj-lt"/>
              <a:ea typeface="+mj-ea"/>
              <a:cs typeface="+mj-cs"/>
            </a:endParaRPr>
          </a:p>
        </p:txBody>
      </p:sp>
      <p:sp>
        <p:nvSpPr>
          <p:cNvPr id="24" name="Text 22">
            <a:extLst>
              <a:ext uri="{FF2B5EF4-FFF2-40B4-BE49-F238E27FC236}">
                <a16:creationId xmlns:a16="http://schemas.microsoft.com/office/drawing/2014/main" id="{7BC8F4AC-2969-EE33-3160-314DC1795969}"/>
              </a:ext>
            </a:extLst>
          </p:cNvPr>
          <p:cNvSpPr/>
          <p:nvPr/>
        </p:nvSpPr>
        <p:spPr>
          <a:xfrm>
            <a:off x="457200" y="4500879"/>
            <a:ext cx="8452884" cy="508001"/>
          </a:xfrm>
          <a:prstGeom prst="rect">
            <a:avLst/>
          </a:prstGeom>
          <a:noFill/>
          <a:ln/>
        </p:spPr>
        <p:txBody>
          <a:bodyPr wrap="square" lIns="0" tIns="0" rIns="0" bIns="0" rtlCol="0" anchor="ctr"/>
          <a:lstStyle/>
          <a:p>
            <a:pPr marL="0" indent="0">
              <a:buNone/>
            </a:pPr>
            <a:r>
              <a:rPr lang="en-US" sz="1000" dirty="0" err="1">
                <a:solidFill>
                  <a:srgbClr val="2B2B3A"/>
                </a:solidFill>
                <a:latin typeface="Calibri" pitchFamily="34" charset="0"/>
                <a:ea typeface="Calibri" pitchFamily="34" charset="-122"/>
                <a:cs typeface="Calibri" pitchFamily="34" charset="-120"/>
              </a:rPr>
              <a:t>Quellen</a:t>
            </a:r>
            <a:r>
              <a:rPr lang="en-US" sz="1000" dirty="0">
                <a:solidFill>
                  <a:srgbClr val="2B2B3A"/>
                </a:solidFill>
                <a:latin typeface="Calibri" pitchFamily="34" charset="0"/>
                <a:ea typeface="Calibri" pitchFamily="34" charset="-122"/>
                <a:cs typeface="Calibri" pitchFamily="34" charset="-120"/>
              </a:rPr>
              <a:t>: Prediger, S. (2019), o</a:t>
            </a:r>
            <a:r>
              <a:rPr lang="de-CH" sz="1000" dirty="0" err="1">
                <a:solidFill>
                  <a:srgbClr val="2B2B3A"/>
                </a:solidFill>
                <a:latin typeface="Calibri" pitchFamily="34" charset="0"/>
                <a:ea typeface="Calibri" pitchFamily="34" charset="-122"/>
                <a:cs typeface="Calibri" pitchFamily="34" charset="-120"/>
              </a:rPr>
              <a:t>nline</a:t>
            </a:r>
            <a:r>
              <a:rPr lang="de-CH" sz="1000" dirty="0">
                <a:solidFill>
                  <a:srgbClr val="2B2B3A"/>
                </a:solidFill>
                <a:latin typeface="Calibri" pitchFamily="34" charset="0"/>
                <a:ea typeface="Calibri" pitchFamily="34" charset="-122"/>
                <a:cs typeface="Calibri" pitchFamily="34" charset="-120"/>
              </a:rPr>
              <a:t> auch verfügbar unter </a:t>
            </a:r>
            <a:r>
              <a:rPr lang="de-CH" sz="1000" dirty="0">
                <a:solidFill>
                  <a:srgbClr val="2B2B3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itchFamily="34" charset="0"/>
                <a:ea typeface="Calibri" pitchFamily="34" charset="-122"/>
                <a:cs typeface="Calibri" pitchFamily="34" charset="-120"/>
              </a:rPr>
              <a:t> (abgerufen am 19.08.26), </a:t>
            </a:r>
            <a:r>
              <a:rPr lang="en-US" sz="1000" dirty="0">
                <a:solidFill>
                  <a:srgbClr val="2B2B3A"/>
                </a:solidFill>
                <a:latin typeface="Calibri" pitchFamily="34" charset="0"/>
                <a:ea typeface="Calibri" pitchFamily="34" charset="-122"/>
                <a:cs typeface="Calibri" pitchFamily="34" charset="-120"/>
              </a:rPr>
              <a:t>Akinwunmi et al. (2025), </a:t>
            </a:r>
            <a:r>
              <a:rPr lang="de-CH" sz="1000" dirty="0">
                <a:solidFill>
                  <a:srgbClr val="2B2B3A"/>
                </a:solidFill>
                <a:latin typeface="Calibri" pitchFamily="34" charset="0"/>
                <a:ea typeface="Calibri" pitchFamily="34" charset="-122"/>
                <a:cs typeface="Calibri" pitchFamily="34" charset="-120"/>
              </a:rPr>
              <a:t>Online frei zugreifbar unter sima.dzlm.de/um/3-001</a:t>
            </a:r>
            <a:r>
              <a:rPr lang="en-US" sz="1000" dirty="0">
                <a:solidFill>
                  <a:srgbClr val="2B2B3A"/>
                </a:solidFill>
                <a:latin typeface="Calibri" pitchFamily="34" charset="0"/>
                <a:ea typeface="Calibri" pitchFamily="34" charset="-122"/>
                <a:cs typeface="Calibri" pitchFamily="34" charset="-120"/>
              </a:rPr>
              <a:t>   </a:t>
            </a:r>
          </a:p>
        </p:txBody>
      </p:sp>
      <p:pic>
        <p:nvPicPr>
          <p:cNvPr id="25" name="Grafik 24">
            <a:extLst>
              <a:ext uri="{FF2B5EF4-FFF2-40B4-BE49-F238E27FC236}">
                <a16:creationId xmlns:a16="http://schemas.microsoft.com/office/drawing/2014/main" id="{E1C85D34-9724-0E0A-2040-E28889863F30}"/>
              </a:ext>
            </a:extLst>
          </p:cNvPr>
          <p:cNvPicPr>
            <a:picLocks noChangeAspect="1"/>
          </p:cNvPicPr>
          <p:nvPr/>
        </p:nvPicPr>
        <p:blipFill>
          <a:blip r:embed="rId7"/>
          <a:stretch>
            <a:fillRect/>
          </a:stretch>
        </p:blipFill>
        <p:spPr>
          <a:xfrm>
            <a:off x="457200" y="1071243"/>
            <a:ext cx="6985591" cy="3351524"/>
          </a:xfrm>
          <a:prstGeom prst="rect">
            <a:avLst/>
          </a:prstGeom>
          <a:ln>
            <a:solidFill>
              <a:schemeClr val="accent1"/>
            </a:solidFill>
          </a:ln>
        </p:spPr>
      </p:pic>
      <p:pic>
        <p:nvPicPr>
          <p:cNvPr id="2" name="2_Seite12">
            <a:hlinkClick r:id="" action="ppaction://media"/>
            <a:extLst>
              <a:ext uri="{FF2B5EF4-FFF2-40B4-BE49-F238E27FC236}">
                <a16:creationId xmlns:a16="http://schemas.microsoft.com/office/drawing/2014/main" id="{0F133F10-0BF3-3726-BEC7-63A086CB858D}"/>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7986643" y="3697722"/>
            <a:ext cx="406400" cy="406400"/>
          </a:xfrm>
          <a:prstGeom prst="rect">
            <a:avLst/>
          </a:prstGeom>
        </p:spPr>
      </p:pic>
    </p:spTree>
    <p:extLst>
      <p:ext uri="{BB962C8B-B14F-4D97-AF65-F5344CB8AC3E}">
        <p14:creationId xmlns:p14="http://schemas.microsoft.com/office/powerpoint/2010/main" val="10898648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6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E53F4A9-B13E-1736-AC22-30AA8E340972}"/>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F03774C-D6FA-D64C-3FEE-6E369FFCF7B7}"/>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2) </a:t>
            </a:r>
            <a:r>
              <a:rPr lang="en-US" sz="2100" b="1" dirty="0" err="1">
                <a:latin typeface="+mj-lt"/>
                <a:ea typeface="+mj-ea"/>
                <a:cs typeface="+mj-cs"/>
              </a:rPr>
              <a:t>Darstellungsvernetzung</a:t>
            </a:r>
            <a:endParaRPr lang="en-US" sz="2100" b="1" dirty="0">
              <a:latin typeface="+mj-lt"/>
              <a:ea typeface="+mj-ea"/>
              <a:cs typeface="+mj-cs"/>
            </a:endParaRPr>
          </a:p>
        </p:txBody>
      </p:sp>
      <p:sp>
        <p:nvSpPr>
          <p:cNvPr id="24" name="Text 22">
            <a:extLst>
              <a:ext uri="{FF2B5EF4-FFF2-40B4-BE49-F238E27FC236}">
                <a16:creationId xmlns:a16="http://schemas.microsoft.com/office/drawing/2014/main" id="{A91886D0-2F27-7E02-4AAB-06DBAA26417A}"/>
              </a:ext>
            </a:extLst>
          </p:cNvPr>
          <p:cNvSpPr/>
          <p:nvPr/>
        </p:nvSpPr>
        <p:spPr>
          <a:xfrm>
            <a:off x="457200" y="4740697"/>
            <a:ext cx="8229600" cy="274320"/>
          </a:xfrm>
          <a:prstGeom prst="rect">
            <a:avLst/>
          </a:prstGeom>
          <a:noFill/>
          <a:ln/>
        </p:spPr>
        <p:txBody>
          <a:bodyPr wrap="square" lIns="0" tIns="0" rIns="0" bIns="0" rtlCol="0" anchor="ctr"/>
          <a:lstStyle/>
          <a:p>
            <a:pPr marL="0" indent="0">
              <a:buNone/>
            </a:pP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Quellen</a:t>
            </a:r>
            <a:r>
              <a:rPr lang="en-US" sz="1000" dirty="0">
                <a:solidFill>
                  <a:srgbClr val="2B2B3A"/>
                </a:solidFill>
                <a:latin typeface="Calibri" pitchFamily="34" charset="0"/>
                <a:ea typeface="Calibri" pitchFamily="34" charset="-122"/>
                <a:cs typeface="Calibri" pitchFamily="34" charset="-120"/>
              </a:rPr>
              <a:t>: Prediger, S. (2019), o</a:t>
            </a:r>
            <a:r>
              <a:rPr lang="de-CH" sz="1000" dirty="0" err="1">
                <a:solidFill>
                  <a:srgbClr val="2B2B3A"/>
                </a:solidFill>
                <a:latin typeface="Calibri" pitchFamily="34" charset="0"/>
                <a:ea typeface="Calibri" pitchFamily="34" charset="-122"/>
                <a:cs typeface="Calibri" pitchFamily="34" charset="-120"/>
              </a:rPr>
              <a:t>nline</a:t>
            </a:r>
            <a:r>
              <a:rPr lang="de-CH" sz="1000" dirty="0">
                <a:solidFill>
                  <a:srgbClr val="2B2B3A"/>
                </a:solidFill>
                <a:latin typeface="Calibri" pitchFamily="34" charset="0"/>
                <a:ea typeface="Calibri" pitchFamily="34" charset="-122"/>
                <a:cs typeface="Calibri" pitchFamily="34" charset="-120"/>
              </a:rPr>
              <a:t> auch verfügbar unter </a:t>
            </a:r>
            <a:r>
              <a:rPr lang="de-CH" sz="1000" dirty="0">
                <a:solidFill>
                  <a:srgbClr val="2B2B3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itchFamily="34" charset="0"/>
                <a:ea typeface="Calibri" pitchFamily="34" charset="-122"/>
                <a:cs typeface="Calibri" pitchFamily="34" charset="-120"/>
              </a:rPr>
              <a:t> (abgerufen am 19.08.26), </a:t>
            </a:r>
            <a:r>
              <a:rPr lang="en-US" sz="1000" dirty="0" err="1">
                <a:solidFill>
                  <a:srgbClr val="2B2B3A"/>
                </a:solidFill>
                <a:latin typeface="Calibri" pitchFamily="34" charset="0"/>
                <a:ea typeface="Calibri" pitchFamily="34" charset="-122"/>
                <a:cs typeface="Calibri" pitchFamily="34" charset="-120"/>
              </a:rPr>
              <a:t>Darstellung</a:t>
            </a:r>
            <a:r>
              <a:rPr lang="en-US" sz="1000" dirty="0">
                <a:solidFill>
                  <a:srgbClr val="2B2B3A"/>
                </a:solidFill>
                <a:latin typeface="Calibri" pitchFamily="34" charset="0"/>
                <a:ea typeface="Calibri" pitchFamily="34" charset="-122"/>
                <a:cs typeface="Calibri" pitchFamily="34" charset="-120"/>
              </a:rPr>
              <a:t> </a:t>
            </a:r>
            <a:r>
              <a:rPr lang="en-US" sz="1000" dirty="0" err="1">
                <a:solidFill>
                  <a:srgbClr val="2B2B3A"/>
                </a:solidFill>
                <a:latin typeface="Calibri" pitchFamily="34" charset="0"/>
                <a:ea typeface="Calibri" pitchFamily="34" charset="-122"/>
                <a:cs typeface="Calibri" pitchFamily="34" charset="-120"/>
              </a:rPr>
              <a:t>aus</a:t>
            </a:r>
            <a:r>
              <a:rPr lang="en-US" sz="1000" dirty="0">
                <a:solidFill>
                  <a:srgbClr val="2B2B3A"/>
                </a:solidFill>
                <a:latin typeface="Calibri" pitchFamily="34" charset="0"/>
                <a:ea typeface="Calibri" pitchFamily="34" charset="-122"/>
                <a:cs typeface="Calibri" pitchFamily="34" charset="-120"/>
              </a:rPr>
              <a:t> </a:t>
            </a:r>
            <a:r>
              <a:rPr lang="de-CH" sz="1000" dirty="0">
                <a:solidFill>
                  <a:srgbClr val="2B2B3A"/>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https://pikas.dzlm.de/node/2545</a:t>
            </a:r>
            <a:r>
              <a:rPr lang="de-CH" sz="1000" dirty="0">
                <a:solidFill>
                  <a:srgbClr val="2B2B3A"/>
                </a:solidFill>
                <a:latin typeface="Calibri" pitchFamily="34" charset="0"/>
                <a:ea typeface="Calibri" pitchFamily="34" charset="-122"/>
                <a:cs typeface="Calibri" pitchFamily="34" charset="-120"/>
              </a:rPr>
              <a:t> (abgerufen am 19.08.26)</a:t>
            </a:r>
            <a:endParaRPr lang="en-US" sz="1000" dirty="0">
              <a:solidFill>
                <a:srgbClr val="2B2B3A"/>
              </a:solidFill>
              <a:latin typeface="Calibri" pitchFamily="34" charset="0"/>
              <a:ea typeface="Calibri" pitchFamily="34" charset="-122"/>
              <a:cs typeface="Calibri" pitchFamily="34" charset="-120"/>
            </a:endParaRPr>
          </a:p>
        </p:txBody>
      </p:sp>
      <p:pic>
        <p:nvPicPr>
          <p:cNvPr id="26" name="Grafik 25">
            <a:extLst>
              <a:ext uri="{FF2B5EF4-FFF2-40B4-BE49-F238E27FC236}">
                <a16:creationId xmlns:a16="http://schemas.microsoft.com/office/drawing/2014/main" id="{DE67B1BF-9BC1-6105-095A-5A1947A0B54E}"/>
              </a:ext>
            </a:extLst>
          </p:cNvPr>
          <p:cNvPicPr>
            <a:picLocks noChangeAspect="1"/>
          </p:cNvPicPr>
          <p:nvPr/>
        </p:nvPicPr>
        <p:blipFill>
          <a:blip r:embed="rId8"/>
          <a:stretch>
            <a:fillRect/>
          </a:stretch>
        </p:blipFill>
        <p:spPr>
          <a:xfrm>
            <a:off x="244549" y="1088136"/>
            <a:ext cx="5795506" cy="3515401"/>
          </a:xfrm>
          <a:prstGeom prst="rect">
            <a:avLst/>
          </a:prstGeom>
        </p:spPr>
      </p:pic>
      <p:pic>
        <p:nvPicPr>
          <p:cNvPr id="5" name="Grafik 4">
            <a:extLst>
              <a:ext uri="{FF2B5EF4-FFF2-40B4-BE49-F238E27FC236}">
                <a16:creationId xmlns:a16="http://schemas.microsoft.com/office/drawing/2014/main" id="{38BADCD5-B308-FFA3-8AA1-312FE4D38030}"/>
              </a:ext>
            </a:extLst>
          </p:cNvPr>
          <p:cNvPicPr>
            <a:picLocks noChangeAspect="1"/>
          </p:cNvPicPr>
          <p:nvPr/>
        </p:nvPicPr>
        <p:blipFill>
          <a:blip r:embed="rId9"/>
          <a:stretch>
            <a:fillRect/>
          </a:stretch>
        </p:blipFill>
        <p:spPr>
          <a:xfrm>
            <a:off x="6252706" y="315080"/>
            <a:ext cx="2646745" cy="2331874"/>
          </a:xfrm>
          <a:prstGeom prst="rect">
            <a:avLst/>
          </a:prstGeom>
        </p:spPr>
      </p:pic>
      <p:pic>
        <p:nvPicPr>
          <p:cNvPr id="2" name="2_Seite13">
            <a:hlinkClick r:id="" action="ppaction://media"/>
            <a:extLst>
              <a:ext uri="{FF2B5EF4-FFF2-40B4-BE49-F238E27FC236}">
                <a16:creationId xmlns:a16="http://schemas.microsoft.com/office/drawing/2014/main" id="{B5F30C93-8DB2-DE16-6059-9CC7E7C8A193}"/>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066157" y="4193656"/>
            <a:ext cx="406400" cy="406400"/>
          </a:xfrm>
          <a:prstGeom prst="rect">
            <a:avLst/>
          </a:prstGeom>
        </p:spPr>
      </p:pic>
    </p:spTree>
    <p:extLst>
      <p:ext uri="{BB962C8B-B14F-4D97-AF65-F5344CB8AC3E}">
        <p14:creationId xmlns:p14="http://schemas.microsoft.com/office/powerpoint/2010/main" val="16409624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6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3A86D-6EF9-0A75-8D09-A666D103E84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CDA48B8-4D9A-F2C0-A578-26053260548C}"/>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2) </a:t>
            </a:r>
            <a:r>
              <a:rPr lang="en-US" sz="2100" b="1" dirty="0" err="1">
                <a:latin typeface="+mj-lt"/>
                <a:ea typeface="+mj-ea"/>
                <a:cs typeface="+mj-cs"/>
              </a:rPr>
              <a:t>Darstellungsvernetzung</a:t>
            </a:r>
            <a:endParaRPr lang="en-US" sz="2100" b="1" dirty="0">
              <a:latin typeface="+mj-lt"/>
              <a:ea typeface="+mj-ea"/>
              <a:cs typeface="+mj-cs"/>
            </a:endParaRPr>
          </a:p>
        </p:txBody>
      </p:sp>
      <p:sp>
        <p:nvSpPr>
          <p:cNvPr id="24" name="Text 22">
            <a:extLst>
              <a:ext uri="{FF2B5EF4-FFF2-40B4-BE49-F238E27FC236}">
                <a16:creationId xmlns:a16="http://schemas.microsoft.com/office/drawing/2014/main" id="{05189B0D-107A-B759-7FA9-AFE13AB748C7}"/>
              </a:ext>
            </a:extLst>
          </p:cNvPr>
          <p:cNvSpPr/>
          <p:nvPr/>
        </p:nvSpPr>
        <p:spPr>
          <a:xfrm>
            <a:off x="457200" y="4546600"/>
            <a:ext cx="8229600" cy="822960"/>
          </a:xfrm>
          <a:prstGeom prst="rect">
            <a:avLst/>
          </a:prstGeom>
          <a:noFill/>
          <a:ln/>
        </p:spPr>
        <p:txBody>
          <a:bodyPr wrap="square" lIns="0" tIns="0" rIns="0" bIns="0" rtlCol="0" anchor="ctr"/>
          <a:lstStyle/>
          <a:p>
            <a:pPr marL="0" indent="0">
              <a:buNone/>
            </a:pPr>
            <a:r>
              <a:rPr lang="en-US" sz="1000" dirty="0">
                <a:solidFill>
                  <a:srgbClr val="2B2B3A"/>
                </a:solidFill>
                <a:latin typeface="Calibri" pitchFamily="34" charset="0"/>
                <a:ea typeface="Calibri" pitchFamily="34" charset="-122"/>
                <a:cs typeface="Calibri" pitchFamily="34" charset="-120"/>
              </a:rPr>
              <a:t>Quelle: </a:t>
            </a:r>
            <a:r>
              <a:rPr lang="de-CH" sz="1000" dirty="0">
                <a:solidFill>
                  <a:srgbClr val="2B2B3A"/>
                </a:solidFill>
                <a:latin typeface="Calibri" pitchFamily="34" charset="0"/>
                <a:ea typeface="Calibri" pitchFamily="34" charset="-122"/>
                <a:cs typeface="Calibri" pitchFamily="34" charset="-120"/>
              </a:rPr>
              <a:t>Götze, D., Wilhelm, N., &amp; </a:t>
            </a:r>
            <a:r>
              <a:rPr lang="de-CH" sz="1000" dirty="0" err="1">
                <a:solidFill>
                  <a:srgbClr val="2B2B3A"/>
                </a:solidFill>
                <a:latin typeface="Calibri" pitchFamily="34" charset="0"/>
                <a:ea typeface="Calibri" pitchFamily="34" charset="-122"/>
                <a:cs typeface="Calibri" pitchFamily="34" charset="-120"/>
              </a:rPr>
              <a:t>Gatzka</a:t>
            </a:r>
            <a:r>
              <a:rPr lang="de-CH" sz="1000" dirty="0">
                <a:solidFill>
                  <a:srgbClr val="2B2B3A"/>
                </a:solidFill>
                <a:latin typeface="Calibri" pitchFamily="34" charset="0"/>
                <a:ea typeface="Calibri" pitchFamily="34" charset="-122"/>
                <a:cs typeface="Calibri" pitchFamily="34" charset="-120"/>
              </a:rPr>
              <a:t>, S. (2025),online verfügbar unter:  </a:t>
            </a:r>
            <a:r>
              <a:rPr lang="de-CH" sz="1000" dirty="0">
                <a:solidFill>
                  <a:srgbClr val="2B2B3A"/>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https://pikas.dzlm.de/pikasfiles/uploads/upload/Material/FOM/Handreichungen/handreichung_sprachbildung.pdf</a:t>
            </a:r>
            <a:r>
              <a:rPr lang="de-CH" sz="1000" dirty="0">
                <a:solidFill>
                  <a:srgbClr val="2B2B3A"/>
                </a:solidFill>
                <a:latin typeface="Calibri" pitchFamily="34" charset="0"/>
                <a:ea typeface="Calibri" pitchFamily="34" charset="-122"/>
                <a:cs typeface="Calibri" pitchFamily="34" charset="-120"/>
              </a:rPr>
              <a:t> (abgerufen am 19.08.26)</a:t>
            </a:r>
          </a:p>
          <a:p>
            <a:pPr marL="0" indent="0">
              <a:buNone/>
            </a:pPr>
            <a:endParaRPr lang="en-US" sz="950" dirty="0"/>
          </a:p>
        </p:txBody>
      </p:sp>
      <p:pic>
        <p:nvPicPr>
          <p:cNvPr id="5" name="Grafik 4">
            <a:extLst>
              <a:ext uri="{FF2B5EF4-FFF2-40B4-BE49-F238E27FC236}">
                <a16:creationId xmlns:a16="http://schemas.microsoft.com/office/drawing/2014/main" id="{467A341F-7B2B-DEB5-346D-10B9084FCA6B}"/>
              </a:ext>
            </a:extLst>
          </p:cNvPr>
          <p:cNvPicPr>
            <a:picLocks noChangeAspect="1"/>
          </p:cNvPicPr>
          <p:nvPr/>
        </p:nvPicPr>
        <p:blipFill>
          <a:blip r:embed="rId6"/>
          <a:stretch>
            <a:fillRect/>
          </a:stretch>
        </p:blipFill>
        <p:spPr>
          <a:xfrm>
            <a:off x="287079" y="1045652"/>
            <a:ext cx="4114800" cy="3625282"/>
          </a:xfrm>
          <a:prstGeom prst="rect">
            <a:avLst/>
          </a:prstGeom>
        </p:spPr>
      </p:pic>
      <p:pic>
        <p:nvPicPr>
          <p:cNvPr id="2" name="2_Seite14">
            <a:hlinkClick r:id="" action="ppaction://media"/>
            <a:extLst>
              <a:ext uri="{FF2B5EF4-FFF2-40B4-BE49-F238E27FC236}">
                <a16:creationId xmlns:a16="http://schemas.microsoft.com/office/drawing/2014/main" id="{C54D9A25-1DDD-A532-F5ED-846CD99238C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46887" y="4427916"/>
            <a:ext cx="406400" cy="406400"/>
          </a:xfrm>
          <a:prstGeom prst="rect">
            <a:avLst/>
          </a:prstGeom>
        </p:spPr>
      </p:pic>
    </p:spTree>
    <p:extLst>
      <p:ext uri="{BB962C8B-B14F-4D97-AF65-F5344CB8AC3E}">
        <p14:creationId xmlns:p14="http://schemas.microsoft.com/office/powerpoint/2010/main" val="270342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9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5D71EE8-3E0C-993C-E516-9FD834D6EC41}"/>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7CD0425-C7D6-DC3A-BF18-D669AA1307D8}"/>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2) </a:t>
            </a:r>
            <a:r>
              <a:rPr lang="en-US" sz="2100" b="1" dirty="0" err="1">
                <a:latin typeface="+mj-lt"/>
                <a:ea typeface="+mj-ea"/>
                <a:cs typeface="+mj-cs"/>
              </a:rPr>
              <a:t>Darstellungsvernetzung</a:t>
            </a:r>
            <a:endParaRPr lang="en-US" sz="2100" b="1" dirty="0">
              <a:latin typeface="+mj-lt"/>
              <a:ea typeface="+mj-ea"/>
              <a:cs typeface="+mj-cs"/>
            </a:endParaRPr>
          </a:p>
        </p:txBody>
      </p:sp>
      <p:pic>
        <p:nvPicPr>
          <p:cNvPr id="25" name="Grafik 24">
            <a:extLst>
              <a:ext uri="{FF2B5EF4-FFF2-40B4-BE49-F238E27FC236}">
                <a16:creationId xmlns:a16="http://schemas.microsoft.com/office/drawing/2014/main" id="{F14D257E-191E-CDD9-4757-17C5E049A4B4}"/>
              </a:ext>
            </a:extLst>
          </p:cNvPr>
          <p:cNvPicPr>
            <a:picLocks noChangeAspect="1"/>
          </p:cNvPicPr>
          <p:nvPr/>
        </p:nvPicPr>
        <p:blipFill>
          <a:blip r:embed="rId6"/>
          <a:stretch>
            <a:fillRect/>
          </a:stretch>
        </p:blipFill>
        <p:spPr>
          <a:xfrm>
            <a:off x="236700" y="1362857"/>
            <a:ext cx="5683032" cy="2996186"/>
          </a:xfrm>
          <a:prstGeom prst="rect">
            <a:avLst/>
          </a:prstGeom>
        </p:spPr>
      </p:pic>
      <p:sp>
        <p:nvSpPr>
          <p:cNvPr id="5" name="Textfeld 4">
            <a:extLst>
              <a:ext uri="{FF2B5EF4-FFF2-40B4-BE49-F238E27FC236}">
                <a16:creationId xmlns:a16="http://schemas.microsoft.com/office/drawing/2014/main" id="{CDDFDDCE-0C40-0FBE-CEE7-9085CEE6CC5C}"/>
              </a:ext>
            </a:extLst>
          </p:cNvPr>
          <p:cNvSpPr txBox="1"/>
          <p:nvPr/>
        </p:nvSpPr>
        <p:spPr>
          <a:xfrm>
            <a:off x="372139" y="4714280"/>
            <a:ext cx="8314661" cy="449354"/>
          </a:xfrm>
          <a:prstGeom prst="rect">
            <a:avLst/>
          </a:prstGeom>
          <a:noFill/>
        </p:spPr>
        <p:txBody>
          <a:bodyPr wrap="square">
            <a:spAutoFit/>
          </a:bodyPr>
          <a:lstStyle/>
          <a:p>
            <a:pPr marL="0" indent="0">
              <a:buNone/>
            </a:pPr>
            <a:r>
              <a:rPr lang="en-US" sz="1000" dirty="0" err="1">
                <a:latin typeface="Calibri" panose="020F0502020204030204" pitchFamily="34" charset="0"/>
                <a:ea typeface="Calibri" panose="020F0502020204030204" pitchFamily="34" charset="0"/>
                <a:cs typeface="Calibri" panose="020F0502020204030204" pitchFamily="34" charset="0"/>
              </a:rPr>
              <a:t>Quellen</a:t>
            </a:r>
            <a:r>
              <a:rPr lang="en-US" sz="1000" dirty="0">
                <a:latin typeface="Calibri" panose="020F0502020204030204" pitchFamily="34" charset="0"/>
                <a:ea typeface="Calibri" panose="020F0502020204030204" pitchFamily="34" charset="0"/>
                <a:cs typeface="Calibri" panose="020F0502020204030204" pitchFamily="34" charset="0"/>
              </a:rPr>
              <a:t>: </a:t>
            </a:r>
            <a:r>
              <a:rPr lang="en-US" sz="1000" dirty="0">
                <a:solidFill>
                  <a:srgbClr val="2B2B3A"/>
                </a:solidFill>
                <a:latin typeface="Calibri" panose="020F0502020204030204" pitchFamily="34" charset="0"/>
                <a:ea typeface="Calibri" panose="020F0502020204030204" pitchFamily="34" charset="0"/>
                <a:cs typeface="Calibri" panose="020F0502020204030204" pitchFamily="34" charset="0"/>
              </a:rPr>
              <a:t>Prediger, S. (2019), o</a:t>
            </a:r>
            <a:r>
              <a:rPr lang="de-CH" sz="1000" dirty="0" err="1">
                <a:solidFill>
                  <a:srgbClr val="2B2B3A"/>
                </a:solidFill>
                <a:latin typeface="Calibri" panose="020F0502020204030204" pitchFamily="34" charset="0"/>
                <a:ea typeface="Calibri" panose="020F0502020204030204" pitchFamily="34" charset="0"/>
                <a:cs typeface="Calibri" panose="020F0502020204030204" pitchFamily="34" charset="0"/>
              </a:rPr>
              <a:t>nline</a:t>
            </a:r>
            <a:r>
              <a:rPr lang="de-CH" sz="1000" dirty="0">
                <a:solidFill>
                  <a:srgbClr val="2B2B3A"/>
                </a:solidFill>
                <a:latin typeface="Calibri" panose="020F0502020204030204" pitchFamily="34" charset="0"/>
                <a:ea typeface="Calibri" panose="020F0502020204030204" pitchFamily="34" charset="0"/>
                <a:cs typeface="Calibri" panose="020F0502020204030204" pitchFamily="34" charset="0"/>
              </a:rPr>
              <a:t> auch verfügbar unter </a:t>
            </a:r>
            <a:r>
              <a:rPr lang="de-CH" sz="1000" dirty="0">
                <a:solidFill>
                  <a:srgbClr val="2B2B3A"/>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anose="020F0502020204030204" pitchFamily="34" charset="0"/>
                <a:ea typeface="Calibri" panose="020F0502020204030204" pitchFamily="34" charset="0"/>
                <a:cs typeface="Calibri" panose="020F0502020204030204" pitchFamily="34" charset="0"/>
              </a:rPr>
              <a:t> (abgerufen am 19.08.26), </a:t>
            </a:r>
            <a:r>
              <a:rPr lang="en-US" sz="1000" dirty="0">
                <a:latin typeface="Calibri" panose="020F0502020204030204" pitchFamily="34" charset="0"/>
                <a:ea typeface="Calibri" panose="020F0502020204030204" pitchFamily="34" charset="0"/>
                <a:cs typeface="Calibri" panose="020F0502020204030204" pitchFamily="34" charset="0"/>
              </a:rPr>
              <a:t>); Wessel, </a:t>
            </a:r>
            <a:r>
              <a:rPr lang="en-US" sz="1000" dirty="0" err="1">
                <a:latin typeface="Calibri" panose="020F0502020204030204" pitchFamily="34" charset="0"/>
                <a:ea typeface="Calibri" panose="020F0502020204030204" pitchFamily="34" charset="0"/>
                <a:cs typeface="Calibri" panose="020F0502020204030204" pitchFamily="34" charset="0"/>
              </a:rPr>
              <a:t>Büchter</a:t>
            </a:r>
            <a:r>
              <a:rPr lang="en-US" sz="1000" dirty="0">
                <a:latin typeface="Calibri" panose="020F0502020204030204" pitchFamily="34" charset="0"/>
                <a:ea typeface="Calibri" panose="020F0502020204030204" pitchFamily="34" charset="0"/>
                <a:cs typeface="Calibri" panose="020F0502020204030204" pitchFamily="34" charset="0"/>
              </a:rPr>
              <a:t> &amp; Prediger (2019)  </a:t>
            </a:r>
            <a:endParaRPr lang="de-CH" sz="1000" dirty="0">
              <a:latin typeface="Calibri" panose="020F0502020204030204" pitchFamily="34" charset="0"/>
              <a:ea typeface="Calibri" panose="020F0502020204030204" pitchFamily="34" charset="0"/>
              <a:cs typeface="Calibri" panose="020F0502020204030204" pitchFamily="34" charset="0"/>
            </a:endParaRPr>
          </a:p>
        </p:txBody>
      </p:sp>
      <p:pic>
        <p:nvPicPr>
          <p:cNvPr id="2" name="2_Seite15">
            <a:hlinkClick r:id="" action="ppaction://media"/>
            <a:extLst>
              <a:ext uri="{FF2B5EF4-FFF2-40B4-BE49-F238E27FC236}">
                <a16:creationId xmlns:a16="http://schemas.microsoft.com/office/drawing/2014/main" id="{FFA7520B-BBC2-EDCA-9025-34AC27D6FF4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7986643" y="4260515"/>
            <a:ext cx="406400" cy="406400"/>
          </a:xfrm>
          <a:prstGeom prst="rect">
            <a:avLst/>
          </a:prstGeom>
        </p:spPr>
      </p:pic>
      <p:pic>
        <p:nvPicPr>
          <p:cNvPr id="8" name="Grafik 7">
            <a:extLst>
              <a:ext uri="{FF2B5EF4-FFF2-40B4-BE49-F238E27FC236}">
                <a16:creationId xmlns:a16="http://schemas.microsoft.com/office/drawing/2014/main" id="{911E53F1-570E-64A3-3AE3-508E520B0F51}"/>
              </a:ext>
            </a:extLst>
          </p:cNvPr>
          <p:cNvPicPr>
            <a:picLocks noChangeAspect="1"/>
          </p:cNvPicPr>
          <p:nvPr/>
        </p:nvPicPr>
        <p:blipFill>
          <a:blip r:embed="rId9"/>
          <a:stretch>
            <a:fillRect/>
          </a:stretch>
        </p:blipFill>
        <p:spPr>
          <a:xfrm>
            <a:off x="6349612" y="409142"/>
            <a:ext cx="2557688" cy="1907429"/>
          </a:xfrm>
          <a:prstGeom prst="rect">
            <a:avLst/>
          </a:prstGeom>
        </p:spPr>
      </p:pic>
      <p:pic>
        <p:nvPicPr>
          <p:cNvPr id="10" name="Grafik 9">
            <a:extLst>
              <a:ext uri="{FF2B5EF4-FFF2-40B4-BE49-F238E27FC236}">
                <a16:creationId xmlns:a16="http://schemas.microsoft.com/office/drawing/2014/main" id="{CE58A748-5535-6D76-F345-2677F4B43BE6}"/>
              </a:ext>
            </a:extLst>
          </p:cNvPr>
          <p:cNvPicPr>
            <a:picLocks noChangeAspect="1"/>
          </p:cNvPicPr>
          <p:nvPr/>
        </p:nvPicPr>
        <p:blipFill>
          <a:blip r:embed="rId10"/>
          <a:stretch>
            <a:fillRect/>
          </a:stretch>
        </p:blipFill>
        <p:spPr>
          <a:xfrm>
            <a:off x="6209990" y="3772044"/>
            <a:ext cx="1486395" cy="632723"/>
          </a:xfrm>
          <a:prstGeom prst="rect">
            <a:avLst/>
          </a:prstGeom>
        </p:spPr>
      </p:pic>
      <p:sp>
        <p:nvSpPr>
          <p:cNvPr id="11" name="Geschweifte Klammer rechts 10">
            <a:extLst>
              <a:ext uri="{FF2B5EF4-FFF2-40B4-BE49-F238E27FC236}">
                <a16:creationId xmlns:a16="http://schemas.microsoft.com/office/drawing/2014/main" id="{71EE1C3D-1223-8FF3-3E22-CC6367D23D6D}"/>
              </a:ext>
            </a:extLst>
          </p:cNvPr>
          <p:cNvSpPr/>
          <p:nvPr/>
        </p:nvSpPr>
        <p:spPr>
          <a:xfrm>
            <a:off x="5510151" y="2173184"/>
            <a:ext cx="409581" cy="1294411"/>
          </a:xfrm>
          <a:prstGeom prst="rightBrace">
            <a:avLst>
              <a:gd name="adj1" fmla="val 8333"/>
              <a:gd name="adj2" fmla="val 55505"/>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12" name="Textfeld 11">
            <a:extLst>
              <a:ext uri="{FF2B5EF4-FFF2-40B4-BE49-F238E27FC236}">
                <a16:creationId xmlns:a16="http://schemas.microsoft.com/office/drawing/2014/main" id="{194E4CC8-D406-B172-925F-8683FE37E1D8}"/>
              </a:ext>
            </a:extLst>
          </p:cNvPr>
          <p:cNvSpPr txBox="1"/>
          <p:nvPr/>
        </p:nvSpPr>
        <p:spPr>
          <a:xfrm>
            <a:off x="6349612" y="2618128"/>
            <a:ext cx="2056927" cy="634276"/>
          </a:xfrm>
          <a:prstGeom prst="rect">
            <a:avLst/>
          </a:prstGeom>
          <a:noFill/>
          <a:ln w="34925">
            <a:solidFill>
              <a:srgbClr val="00B050"/>
            </a:solidFill>
          </a:ln>
        </p:spPr>
        <p:txBody>
          <a:bodyPr wrap="square" lIns="0" tIns="0" rIns="0" bIns="0" rtlCol="0">
            <a:spAutoFit/>
          </a:bodyPr>
          <a:lstStyle/>
          <a:p>
            <a:pPr marL="0" indent="0">
              <a:buNone/>
            </a:pPr>
            <a:r>
              <a:rPr lang="de-CH" dirty="0"/>
              <a:t>Verbale Darstellungen</a:t>
            </a:r>
          </a:p>
        </p:txBody>
      </p:sp>
    </p:spTree>
    <p:extLst>
      <p:ext uri="{BB962C8B-B14F-4D97-AF65-F5344CB8AC3E}">
        <p14:creationId xmlns:p14="http://schemas.microsoft.com/office/powerpoint/2010/main" val="11485314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4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9A7022E5-3E54-333E-80AE-294A161039C2}"/>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2A934D6-F977-35B2-81E0-DB680BD2289C}"/>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3) </a:t>
            </a:r>
            <a:r>
              <a:rPr lang="en-US" sz="2100" b="1" dirty="0" err="1">
                <a:latin typeface="+mj-lt"/>
                <a:ea typeface="+mj-ea"/>
                <a:cs typeface="+mj-cs"/>
              </a:rPr>
              <a:t>Kommunikationsförderung</a:t>
            </a:r>
            <a:endParaRPr lang="en-US" sz="2100" b="1" dirty="0">
              <a:latin typeface="+mj-lt"/>
              <a:ea typeface="+mj-ea"/>
              <a:cs typeface="+mj-cs"/>
            </a:endParaRPr>
          </a:p>
        </p:txBody>
      </p:sp>
      <p:sp>
        <p:nvSpPr>
          <p:cNvPr id="24" name="Text 22">
            <a:extLst>
              <a:ext uri="{FF2B5EF4-FFF2-40B4-BE49-F238E27FC236}">
                <a16:creationId xmlns:a16="http://schemas.microsoft.com/office/drawing/2014/main" id="{58DEE2D9-6776-F832-37C2-A5BC5BF062F9}"/>
              </a:ext>
            </a:extLst>
          </p:cNvPr>
          <p:cNvSpPr/>
          <p:nvPr/>
        </p:nvSpPr>
        <p:spPr>
          <a:xfrm>
            <a:off x="457199" y="4704081"/>
            <a:ext cx="8506047" cy="406400"/>
          </a:xfrm>
          <a:prstGeom prst="rect">
            <a:avLst/>
          </a:prstGeom>
          <a:noFill/>
          <a:ln/>
        </p:spPr>
        <p:txBody>
          <a:bodyPr wrap="square" lIns="0" tIns="0" rIns="0" bIns="0" rtlCol="0" anchor="ctr"/>
          <a:lstStyle/>
          <a:p>
            <a:pPr marL="0" indent="0">
              <a:buNone/>
            </a:pPr>
            <a:r>
              <a:rPr lang="en-US" sz="1000" dirty="0" err="1">
                <a:solidFill>
                  <a:srgbClr val="2B2B3A"/>
                </a:solidFill>
                <a:latin typeface="Calibri" pitchFamily="34" charset="0"/>
                <a:ea typeface="Calibri" pitchFamily="34" charset="-122"/>
                <a:cs typeface="Calibri" pitchFamily="34" charset="-120"/>
              </a:rPr>
              <a:t>Quellen</a:t>
            </a:r>
            <a:r>
              <a:rPr lang="en-US" sz="1000" dirty="0">
                <a:solidFill>
                  <a:srgbClr val="2B2B3A"/>
                </a:solidFill>
                <a:latin typeface="Calibri" pitchFamily="34" charset="0"/>
                <a:ea typeface="Calibri" pitchFamily="34" charset="-122"/>
                <a:cs typeface="Calibri" pitchFamily="34" charset="-120"/>
              </a:rPr>
              <a:t>: Prediger, S. (2019), o</a:t>
            </a:r>
            <a:r>
              <a:rPr lang="de-CH" sz="1000" dirty="0" err="1">
                <a:solidFill>
                  <a:srgbClr val="2B2B3A"/>
                </a:solidFill>
                <a:latin typeface="Calibri" pitchFamily="34" charset="0"/>
                <a:ea typeface="Calibri" pitchFamily="34" charset="-122"/>
                <a:cs typeface="Calibri" pitchFamily="34" charset="-120"/>
              </a:rPr>
              <a:t>nline</a:t>
            </a:r>
            <a:r>
              <a:rPr lang="de-CH" sz="1000" dirty="0">
                <a:solidFill>
                  <a:srgbClr val="2B2B3A"/>
                </a:solidFill>
                <a:latin typeface="Calibri" pitchFamily="34" charset="0"/>
                <a:ea typeface="Calibri" pitchFamily="34" charset="-122"/>
                <a:cs typeface="Calibri" pitchFamily="34" charset="-120"/>
              </a:rPr>
              <a:t> auch verfügbar unter </a:t>
            </a:r>
            <a:r>
              <a:rPr lang="de-CH" sz="1000" dirty="0">
                <a:solidFill>
                  <a:srgbClr val="2B2B3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itchFamily="34" charset="0"/>
                <a:ea typeface="Calibri" pitchFamily="34" charset="-122"/>
                <a:cs typeface="Calibri" pitchFamily="34" charset="-120"/>
              </a:rPr>
              <a:t> (abgerufen am 19.08.26), </a:t>
            </a:r>
            <a:r>
              <a:rPr lang="en-US" sz="1000" dirty="0">
                <a:solidFill>
                  <a:srgbClr val="2B2B3A"/>
                </a:solidFill>
                <a:latin typeface="Calibri" pitchFamily="34" charset="0"/>
                <a:ea typeface="Calibri" pitchFamily="34" charset="-122"/>
                <a:cs typeface="Calibri" pitchFamily="34" charset="-120"/>
              </a:rPr>
              <a:t>Akinwunmi et al. (2025), </a:t>
            </a:r>
            <a:r>
              <a:rPr lang="de-CH" sz="1000" dirty="0">
                <a:solidFill>
                  <a:srgbClr val="2B2B3A"/>
                </a:solidFill>
                <a:latin typeface="Calibri" pitchFamily="34" charset="0"/>
                <a:ea typeface="Calibri" pitchFamily="34" charset="-122"/>
                <a:cs typeface="Calibri" pitchFamily="34" charset="-120"/>
              </a:rPr>
              <a:t>online frei zugreifbar unter sima.dzlm.de/um/3-001</a:t>
            </a:r>
            <a:r>
              <a:rPr lang="en-US" sz="1000" dirty="0">
                <a:solidFill>
                  <a:srgbClr val="2B2B3A"/>
                </a:solidFill>
                <a:latin typeface="Calibri" pitchFamily="34" charset="0"/>
                <a:ea typeface="Calibri" pitchFamily="34" charset="-122"/>
                <a:cs typeface="Calibri" pitchFamily="34" charset="-120"/>
              </a:rPr>
              <a:t>   </a:t>
            </a:r>
          </a:p>
        </p:txBody>
      </p:sp>
      <p:pic>
        <p:nvPicPr>
          <p:cNvPr id="4" name="Grafik 3">
            <a:extLst>
              <a:ext uri="{FF2B5EF4-FFF2-40B4-BE49-F238E27FC236}">
                <a16:creationId xmlns:a16="http://schemas.microsoft.com/office/drawing/2014/main" id="{465EFBF4-BE2B-3A63-3132-D3916AB003C2}"/>
              </a:ext>
            </a:extLst>
          </p:cNvPr>
          <p:cNvPicPr>
            <a:picLocks noChangeAspect="1"/>
          </p:cNvPicPr>
          <p:nvPr/>
        </p:nvPicPr>
        <p:blipFill>
          <a:blip r:embed="rId7"/>
          <a:stretch>
            <a:fillRect/>
          </a:stretch>
        </p:blipFill>
        <p:spPr>
          <a:xfrm>
            <a:off x="457200" y="1247935"/>
            <a:ext cx="6328458" cy="3370328"/>
          </a:xfrm>
          <a:prstGeom prst="rect">
            <a:avLst/>
          </a:prstGeom>
          <a:ln>
            <a:solidFill>
              <a:schemeClr val="accent1"/>
            </a:solidFill>
          </a:ln>
        </p:spPr>
      </p:pic>
      <p:sp>
        <p:nvSpPr>
          <p:cNvPr id="7" name="Textfeld 6">
            <a:extLst>
              <a:ext uri="{FF2B5EF4-FFF2-40B4-BE49-F238E27FC236}">
                <a16:creationId xmlns:a16="http://schemas.microsoft.com/office/drawing/2014/main" id="{E9AF7763-170B-7B16-02DE-BA28E074F9C8}"/>
              </a:ext>
            </a:extLst>
          </p:cNvPr>
          <p:cNvSpPr txBox="1"/>
          <p:nvPr/>
        </p:nvSpPr>
        <p:spPr>
          <a:xfrm>
            <a:off x="6870718" y="1247935"/>
            <a:ext cx="2273282" cy="1391407"/>
          </a:xfrm>
          <a:prstGeom prst="rect">
            <a:avLst/>
          </a:prstGeom>
          <a:noFill/>
        </p:spPr>
        <p:txBody>
          <a:bodyPr wrap="square" rtlCol="0">
            <a:spAutoFit/>
          </a:bodyPr>
          <a:lstStyle/>
          <a:p>
            <a:pPr marL="0" indent="0">
              <a:buNone/>
            </a:pPr>
            <a:r>
              <a:rPr lang="de-DE" b="1" dirty="0"/>
              <a:t>Sprachhandlung</a:t>
            </a:r>
          </a:p>
          <a:p>
            <a:pPr marL="0" indent="0">
              <a:buNone/>
            </a:pPr>
            <a:endParaRPr lang="de-DE" dirty="0"/>
          </a:p>
          <a:p>
            <a:pPr marL="0" indent="0">
              <a:buNone/>
            </a:pPr>
            <a:r>
              <a:rPr lang="de-DE" dirty="0"/>
              <a:t>‚ERKLÄREN von Bedeutungen‘</a:t>
            </a:r>
            <a:r>
              <a:rPr lang="de-DE" dirty="0">
                <a:solidFill>
                  <a:srgbClr val="FFFF00"/>
                </a:solidFill>
              </a:rPr>
              <a:t>‘</a:t>
            </a:r>
          </a:p>
        </p:txBody>
      </p:sp>
      <p:pic>
        <p:nvPicPr>
          <p:cNvPr id="2" name="2_Seite16">
            <a:hlinkClick r:id="" action="ppaction://media"/>
            <a:extLst>
              <a:ext uri="{FF2B5EF4-FFF2-40B4-BE49-F238E27FC236}">
                <a16:creationId xmlns:a16="http://schemas.microsoft.com/office/drawing/2014/main" id="{B4FA5034-D714-D368-18E1-2336ACDEA0E0}"/>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007359" y="4039152"/>
            <a:ext cx="406400" cy="406400"/>
          </a:xfrm>
          <a:prstGeom prst="rect">
            <a:avLst/>
          </a:prstGeom>
        </p:spPr>
      </p:pic>
    </p:spTree>
    <p:extLst>
      <p:ext uri="{BB962C8B-B14F-4D97-AF65-F5344CB8AC3E}">
        <p14:creationId xmlns:p14="http://schemas.microsoft.com/office/powerpoint/2010/main" val="15883094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6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1830B0C1-4FF1-B73A-37CB-F4CA4A9B19BE}"/>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CE5061BC-5B1A-5496-F2F0-3C14C4F1B4E0}"/>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3) </a:t>
            </a:r>
            <a:r>
              <a:rPr lang="en-US" sz="2100" b="1" dirty="0" err="1">
                <a:latin typeface="+mj-lt"/>
                <a:ea typeface="+mj-ea"/>
                <a:cs typeface="+mj-cs"/>
              </a:rPr>
              <a:t>Kommunikationsförderung</a:t>
            </a:r>
            <a:endParaRPr lang="en-US" sz="2100" b="1" dirty="0">
              <a:latin typeface="+mj-lt"/>
              <a:ea typeface="+mj-ea"/>
              <a:cs typeface="+mj-cs"/>
            </a:endParaRPr>
          </a:p>
        </p:txBody>
      </p:sp>
      <p:sp>
        <p:nvSpPr>
          <p:cNvPr id="6" name="Textfeld 5">
            <a:extLst>
              <a:ext uri="{FF2B5EF4-FFF2-40B4-BE49-F238E27FC236}">
                <a16:creationId xmlns:a16="http://schemas.microsoft.com/office/drawing/2014/main" id="{948B8B23-7EFA-BED3-0454-1581430FF918}"/>
              </a:ext>
            </a:extLst>
          </p:cNvPr>
          <p:cNvSpPr txBox="1"/>
          <p:nvPr/>
        </p:nvSpPr>
        <p:spPr>
          <a:xfrm>
            <a:off x="403811" y="4848074"/>
            <a:ext cx="6879265" cy="246221"/>
          </a:xfrm>
          <a:prstGeom prst="rect">
            <a:avLst/>
          </a:prstGeom>
          <a:noFill/>
        </p:spPr>
        <p:txBody>
          <a:bodyPr wrap="square">
            <a:spAutoFit/>
          </a:bodyPr>
          <a:lstStyle/>
          <a:p>
            <a:pPr marL="0" lvl="0" indent="0">
              <a:lnSpc>
                <a:spcPct val="100000"/>
              </a:lnSpc>
              <a:buNone/>
              <a:defRPr/>
            </a:pPr>
            <a:r>
              <a:rPr lang="de-CH" sz="1000" dirty="0">
                <a:solidFill>
                  <a:srgbClr val="2B2B3A"/>
                </a:solidFill>
                <a:latin typeface="Calibri" pitchFamily="34" charset="0"/>
                <a:ea typeface="Calibri" pitchFamily="34" charset="-122"/>
                <a:cs typeface="Calibri" pitchFamily="34" charset="-120"/>
              </a:rPr>
              <a:t>Quelle: </a:t>
            </a:r>
            <a:r>
              <a:rPr lang="en-US" sz="1000" dirty="0">
                <a:solidFill>
                  <a:srgbClr val="2B2B3A"/>
                </a:solidFill>
                <a:latin typeface="Calibri" pitchFamily="34" charset="0"/>
                <a:ea typeface="Calibri" pitchFamily="34" charset="-122"/>
                <a:cs typeface="Calibri" pitchFamily="34" charset="-120"/>
              </a:rPr>
              <a:t>Akinwunmi et al. (2025), </a:t>
            </a:r>
            <a:r>
              <a:rPr lang="de-CH" sz="1000" dirty="0">
                <a:solidFill>
                  <a:srgbClr val="2B2B3A"/>
                </a:solidFill>
                <a:latin typeface="Calibri" pitchFamily="34" charset="0"/>
                <a:ea typeface="Calibri" pitchFamily="34" charset="-122"/>
                <a:cs typeface="Calibri" pitchFamily="34" charset="-120"/>
              </a:rPr>
              <a:t>online frei zugreifbar unter sima.dzlm.de/um/3-001</a:t>
            </a:r>
            <a:r>
              <a:rPr lang="en-US" sz="1000" dirty="0">
                <a:solidFill>
                  <a:srgbClr val="2B2B3A"/>
                </a:solidFill>
                <a:latin typeface="Calibri" pitchFamily="34" charset="0"/>
                <a:ea typeface="Calibri" pitchFamily="34" charset="-122"/>
                <a:cs typeface="Calibri" pitchFamily="34" charset="-120"/>
              </a:rPr>
              <a:t> </a:t>
            </a:r>
            <a:endParaRPr lang="de-CH" sz="1000" b="0" i="0" kern="1200" dirty="0">
              <a:solidFill>
                <a:schemeClr val="tx1"/>
              </a:solidFill>
              <a:effectLst/>
              <a:latin typeface="+mn-lt"/>
              <a:ea typeface="+mn-ea"/>
              <a:cs typeface="+mn-cs"/>
            </a:endParaRPr>
          </a:p>
        </p:txBody>
      </p:sp>
      <p:sp>
        <p:nvSpPr>
          <p:cNvPr id="7" name="Textfeld 6">
            <a:extLst>
              <a:ext uri="{FF2B5EF4-FFF2-40B4-BE49-F238E27FC236}">
                <a16:creationId xmlns:a16="http://schemas.microsoft.com/office/drawing/2014/main" id="{1FAA55D5-89BF-8B52-0A4B-848E43FCC6A0}"/>
              </a:ext>
            </a:extLst>
          </p:cNvPr>
          <p:cNvSpPr txBox="1"/>
          <p:nvPr/>
        </p:nvSpPr>
        <p:spPr>
          <a:xfrm>
            <a:off x="6711230" y="1283758"/>
            <a:ext cx="2361650" cy="3348865"/>
          </a:xfrm>
          <a:prstGeom prst="rect">
            <a:avLst/>
          </a:prstGeom>
          <a:noFill/>
        </p:spPr>
        <p:txBody>
          <a:bodyPr wrap="square" rtlCol="0">
            <a:spAutoFit/>
          </a:bodyPr>
          <a:lstStyle/>
          <a:p>
            <a:pPr marL="0" indent="0">
              <a:buNone/>
            </a:pPr>
            <a:r>
              <a:rPr lang="de-DE" b="1" dirty="0"/>
              <a:t>Sprachhandlung </a:t>
            </a:r>
            <a:r>
              <a:rPr lang="de-DE" dirty="0"/>
              <a:t>‚ ERKLÄREN von Bedeutungen‘</a:t>
            </a:r>
          </a:p>
          <a:p>
            <a:pPr marL="0" indent="0">
              <a:buNone/>
            </a:pPr>
            <a:endParaRPr lang="de-DE" sz="800" dirty="0"/>
          </a:p>
          <a:p>
            <a:pPr marL="0" indent="0">
              <a:buNone/>
            </a:pPr>
            <a:r>
              <a:rPr lang="de-DE" sz="1400" dirty="0"/>
              <a:t>und</a:t>
            </a:r>
            <a:r>
              <a:rPr lang="de-DE" dirty="0"/>
              <a:t> </a:t>
            </a:r>
          </a:p>
          <a:p>
            <a:pPr marL="0" indent="0">
              <a:buNone/>
            </a:pPr>
            <a:endParaRPr lang="de-DE" sz="800" dirty="0"/>
          </a:p>
          <a:p>
            <a:pPr marL="0" indent="0">
              <a:buNone/>
            </a:pPr>
            <a:r>
              <a:rPr lang="de-DE" dirty="0"/>
              <a:t>‚ARGUMENTIEREN durch VERGLEICHEN von korrekten und falschen Beispielen‘</a:t>
            </a:r>
          </a:p>
        </p:txBody>
      </p:sp>
      <p:pic>
        <p:nvPicPr>
          <p:cNvPr id="5" name="Grafik 4">
            <a:extLst>
              <a:ext uri="{FF2B5EF4-FFF2-40B4-BE49-F238E27FC236}">
                <a16:creationId xmlns:a16="http://schemas.microsoft.com/office/drawing/2014/main" id="{8616A1DE-D63F-6D07-5FF0-195BE38716B0}"/>
              </a:ext>
            </a:extLst>
          </p:cNvPr>
          <p:cNvPicPr>
            <a:picLocks noChangeAspect="1"/>
          </p:cNvPicPr>
          <p:nvPr/>
        </p:nvPicPr>
        <p:blipFill>
          <a:blip r:embed="rId6"/>
          <a:srcRect b="4677"/>
          <a:stretch>
            <a:fillRect/>
          </a:stretch>
        </p:blipFill>
        <p:spPr>
          <a:xfrm>
            <a:off x="457200" y="1388056"/>
            <a:ext cx="6099858" cy="3078788"/>
          </a:xfrm>
          <a:prstGeom prst="rect">
            <a:avLst/>
          </a:prstGeom>
          <a:ln>
            <a:solidFill>
              <a:schemeClr val="accent1"/>
            </a:solidFill>
          </a:ln>
        </p:spPr>
      </p:pic>
      <p:pic>
        <p:nvPicPr>
          <p:cNvPr id="2" name="2_Seite17">
            <a:hlinkClick r:id="" action="ppaction://media"/>
            <a:extLst>
              <a:ext uri="{FF2B5EF4-FFF2-40B4-BE49-F238E27FC236}">
                <a16:creationId xmlns:a16="http://schemas.microsoft.com/office/drawing/2014/main" id="{76D31D25-7711-13E1-6433-E6C44578E89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854922" y="4466844"/>
            <a:ext cx="406400" cy="406400"/>
          </a:xfrm>
          <a:prstGeom prst="rect">
            <a:avLst/>
          </a:prstGeom>
        </p:spPr>
      </p:pic>
    </p:spTree>
    <p:extLst>
      <p:ext uri="{BB962C8B-B14F-4D97-AF65-F5344CB8AC3E}">
        <p14:creationId xmlns:p14="http://schemas.microsoft.com/office/powerpoint/2010/main" val="12949715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6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CA40C0FC-2B50-DBC5-0FAC-34EE9E95DCD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F59BD8B-D199-6D9C-DB87-B849D6E9145C}"/>
              </a:ext>
            </a:extLst>
          </p:cNvPr>
          <p:cNvSpPr/>
          <p:nvPr/>
        </p:nvSpPr>
        <p:spPr>
          <a:xfrm>
            <a:off x="457200" y="676656"/>
            <a:ext cx="8229600" cy="822960"/>
          </a:xfrm>
          <a:prstGeom prst="rect">
            <a:avLst/>
          </a:prstGeom>
        </p:spPr>
        <p:txBody>
          <a:bodyPr vert="horz" lIns="0" tIns="0" rIns="0" bIns="0" rtlCol="0" anchor="t">
            <a:noAutofit/>
          </a:bodyPr>
          <a:lstStyle/>
          <a:p>
            <a:pPr defTabSz="685800">
              <a:lnSpc>
                <a:spcPct val="100000"/>
              </a:lnSpc>
              <a:spcBef>
                <a:spcPct val="0"/>
              </a:spcBef>
              <a:buNone/>
            </a:pPr>
            <a:r>
              <a:rPr lang="en-US" sz="2100" b="1" dirty="0">
                <a:latin typeface="+mj-lt"/>
                <a:ea typeface="+mj-ea"/>
                <a:cs typeface="+mj-cs"/>
              </a:rPr>
              <a:t>3) </a:t>
            </a:r>
            <a:r>
              <a:rPr lang="en-US" sz="2100" b="1" dirty="0" err="1">
                <a:latin typeface="+mj-lt"/>
                <a:ea typeface="+mj-ea"/>
                <a:cs typeface="+mj-cs"/>
              </a:rPr>
              <a:t>Kommunikationsförderung</a:t>
            </a:r>
            <a:endParaRPr lang="en-US" sz="2100" b="1" dirty="0">
              <a:latin typeface="+mj-lt"/>
              <a:ea typeface="+mj-ea"/>
              <a:cs typeface="+mj-cs"/>
            </a:endParaRPr>
          </a:p>
        </p:txBody>
      </p:sp>
      <p:sp>
        <p:nvSpPr>
          <p:cNvPr id="24" name="Text 22">
            <a:extLst>
              <a:ext uri="{FF2B5EF4-FFF2-40B4-BE49-F238E27FC236}">
                <a16:creationId xmlns:a16="http://schemas.microsoft.com/office/drawing/2014/main" id="{D685CB43-2121-83FB-F5E4-D24CDDE41A57}"/>
              </a:ext>
            </a:extLst>
          </p:cNvPr>
          <p:cNvSpPr/>
          <p:nvPr/>
        </p:nvSpPr>
        <p:spPr>
          <a:xfrm>
            <a:off x="457200" y="4759452"/>
            <a:ext cx="8229600" cy="274320"/>
          </a:xfrm>
          <a:prstGeom prst="rect">
            <a:avLst/>
          </a:prstGeom>
          <a:noFill/>
          <a:ln/>
        </p:spPr>
        <p:txBody>
          <a:bodyPr wrap="square" lIns="0" tIns="0" rIns="0" bIns="0" rtlCol="0" anchor="ctr"/>
          <a:lstStyle/>
          <a:p>
            <a:pPr marL="0" indent="0" algn="l">
              <a:buNone/>
            </a:pPr>
            <a:endParaRPr lang="en-US" sz="950" dirty="0"/>
          </a:p>
        </p:txBody>
      </p:sp>
      <p:sp>
        <p:nvSpPr>
          <p:cNvPr id="7" name="Textfeld 6">
            <a:extLst>
              <a:ext uri="{FF2B5EF4-FFF2-40B4-BE49-F238E27FC236}">
                <a16:creationId xmlns:a16="http://schemas.microsoft.com/office/drawing/2014/main" id="{FA29CF70-1A15-57AD-393F-AA0CD4776340}"/>
              </a:ext>
            </a:extLst>
          </p:cNvPr>
          <p:cNvSpPr txBox="1"/>
          <p:nvPr/>
        </p:nvSpPr>
        <p:spPr>
          <a:xfrm>
            <a:off x="6581554" y="1247935"/>
            <a:ext cx="2411976" cy="3348865"/>
          </a:xfrm>
          <a:prstGeom prst="rect">
            <a:avLst/>
          </a:prstGeom>
          <a:noFill/>
        </p:spPr>
        <p:txBody>
          <a:bodyPr wrap="square" rtlCol="0">
            <a:spAutoFit/>
          </a:bodyPr>
          <a:lstStyle/>
          <a:p>
            <a:pPr marL="0" indent="0">
              <a:buNone/>
            </a:pPr>
            <a:r>
              <a:rPr lang="de-DE" b="1" dirty="0"/>
              <a:t>Sprachhandlung</a:t>
            </a:r>
            <a:r>
              <a:rPr lang="de-DE" dirty="0"/>
              <a:t>  ARGUMENTIEREN durch VERGLEICHEN von korrekten und falschen Beispielen‘</a:t>
            </a:r>
          </a:p>
          <a:p>
            <a:pPr marL="0" indent="0">
              <a:buNone/>
            </a:pPr>
            <a:endParaRPr lang="de-DE" sz="800" dirty="0"/>
          </a:p>
          <a:p>
            <a:pPr marL="0" indent="0">
              <a:buNone/>
            </a:pPr>
            <a:r>
              <a:rPr lang="de-DE" dirty="0"/>
              <a:t>und</a:t>
            </a:r>
          </a:p>
          <a:p>
            <a:pPr marL="0" indent="0">
              <a:buNone/>
            </a:pPr>
            <a:endParaRPr lang="de-DE" sz="800" dirty="0"/>
          </a:p>
          <a:p>
            <a:pPr marL="0" indent="0">
              <a:buNone/>
            </a:pPr>
            <a:r>
              <a:rPr lang="de-DE" dirty="0"/>
              <a:t>‚ERFINDEN von eigenen Beispielen‘</a:t>
            </a:r>
          </a:p>
        </p:txBody>
      </p:sp>
      <p:pic>
        <p:nvPicPr>
          <p:cNvPr id="4" name="Grafik 3">
            <a:extLst>
              <a:ext uri="{FF2B5EF4-FFF2-40B4-BE49-F238E27FC236}">
                <a16:creationId xmlns:a16="http://schemas.microsoft.com/office/drawing/2014/main" id="{E2B57B51-3C9D-540E-050A-718128599DDA}"/>
              </a:ext>
            </a:extLst>
          </p:cNvPr>
          <p:cNvPicPr>
            <a:picLocks noChangeAspect="1"/>
          </p:cNvPicPr>
          <p:nvPr/>
        </p:nvPicPr>
        <p:blipFill>
          <a:blip r:embed="rId6"/>
          <a:stretch>
            <a:fillRect/>
          </a:stretch>
        </p:blipFill>
        <p:spPr>
          <a:xfrm>
            <a:off x="470222" y="1247935"/>
            <a:ext cx="5923218" cy="3347214"/>
          </a:xfrm>
          <a:prstGeom prst="rect">
            <a:avLst/>
          </a:prstGeom>
          <a:ln>
            <a:solidFill>
              <a:schemeClr val="accent1"/>
            </a:solidFill>
          </a:ln>
        </p:spPr>
      </p:pic>
      <p:pic>
        <p:nvPicPr>
          <p:cNvPr id="2" name="2_Seite18">
            <a:hlinkClick r:id="" action="ppaction://media"/>
            <a:extLst>
              <a:ext uri="{FF2B5EF4-FFF2-40B4-BE49-F238E27FC236}">
                <a16:creationId xmlns:a16="http://schemas.microsoft.com/office/drawing/2014/main" id="{1F48FA7D-01EE-EBC1-764B-6E926E97EFC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220174" y="4466844"/>
            <a:ext cx="406400" cy="406400"/>
          </a:xfrm>
          <a:prstGeom prst="rect">
            <a:avLst/>
          </a:prstGeom>
        </p:spPr>
      </p:pic>
      <p:sp>
        <p:nvSpPr>
          <p:cNvPr id="8" name="Textfeld 7">
            <a:extLst>
              <a:ext uri="{FF2B5EF4-FFF2-40B4-BE49-F238E27FC236}">
                <a16:creationId xmlns:a16="http://schemas.microsoft.com/office/drawing/2014/main" id="{A9F6330A-1E8E-0BDD-5B92-E6D56526673F}"/>
              </a:ext>
            </a:extLst>
          </p:cNvPr>
          <p:cNvSpPr txBox="1"/>
          <p:nvPr/>
        </p:nvSpPr>
        <p:spPr>
          <a:xfrm>
            <a:off x="375919" y="4789007"/>
            <a:ext cx="6879265" cy="276999"/>
          </a:xfrm>
          <a:prstGeom prst="rect">
            <a:avLst/>
          </a:prstGeom>
          <a:noFill/>
        </p:spPr>
        <p:txBody>
          <a:bodyPr wrap="square">
            <a:spAutoFit/>
          </a:bodyPr>
          <a:lstStyle/>
          <a:p>
            <a:pPr marL="0" lvl="0" indent="0">
              <a:lnSpc>
                <a:spcPct val="100000"/>
              </a:lnSpc>
              <a:buNone/>
              <a:defRPr/>
            </a:pPr>
            <a:r>
              <a:rPr lang="de-CH" sz="1200" dirty="0">
                <a:solidFill>
                  <a:srgbClr val="2B2B3A"/>
                </a:solidFill>
                <a:latin typeface="Calibri" pitchFamily="34" charset="0"/>
                <a:ea typeface="Calibri" pitchFamily="34" charset="-122"/>
                <a:cs typeface="Calibri" pitchFamily="34" charset="-120"/>
              </a:rPr>
              <a:t>Quelle: </a:t>
            </a:r>
            <a:r>
              <a:rPr lang="en-US" sz="1200" dirty="0">
                <a:solidFill>
                  <a:srgbClr val="2B2B3A"/>
                </a:solidFill>
                <a:latin typeface="Calibri" pitchFamily="34" charset="0"/>
                <a:ea typeface="Calibri" pitchFamily="34" charset="-122"/>
                <a:cs typeface="Calibri" pitchFamily="34" charset="-120"/>
              </a:rPr>
              <a:t>Akinwunmi et al. (2025), o</a:t>
            </a:r>
            <a:r>
              <a:rPr lang="de-CH" sz="1200" dirty="0" err="1">
                <a:solidFill>
                  <a:srgbClr val="2B2B3A"/>
                </a:solidFill>
                <a:latin typeface="Calibri" pitchFamily="34" charset="0"/>
                <a:ea typeface="Calibri" pitchFamily="34" charset="-122"/>
                <a:cs typeface="Calibri" pitchFamily="34" charset="-120"/>
              </a:rPr>
              <a:t>nline</a:t>
            </a:r>
            <a:r>
              <a:rPr lang="de-CH" sz="1200" dirty="0">
                <a:solidFill>
                  <a:srgbClr val="2B2B3A"/>
                </a:solidFill>
                <a:latin typeface="Calibri" pitchFamily="34" charset="0"/>
                <a:ea typeface="Calibri" pitchFamily="34" charset="-122"/>
                <a:cs typeface="Calibri" pitchFamily="34" charset="-120"/>
              </a:rPr>
              <a:t> frei zugreifbar unter sima.dzlm.de/um/3-001</a:t>
            </a:r>
            <a:r>
              <a:rPr lang="en-US" sz="1200" dirty="0">
                <a:solidFill>
                  <a:srgbClr val="2B2B3A"/>
                </a:solidFill>
                <a:latin typeface="Calibri" pitchFamily="34" charset="0"/>
                <a:ea typeface="Calibri" pitchFamily="34" charset="-122"/>
                <a:cs typeface="Calibri" pitchFamily="34" charset="-120"/>
              </a:rPr>
              <a:t> </a:t>
            </a:r>
            <a:endParaRPr lang="de-CH"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711812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F6AECF87-783E-E537-865F-F0440F58787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245F13E-3B23-1D89-137A-623450C9D56A}"/>
              </a:ext>
            </a:extLst>
          </p:cNvPr>
          <p:cNvSpPr/>
          <p:nvPr/>
        </p:nvSpPr>
        <p:spPr>
          <a:xfrm>
            <a:off x="457200" y="676656"/>
            <a:ext cx="8229600" cy="822960"/>
          </a:xfrm>
          <a:prstGeom prst="rect">
            <a:avLst/>
          </a:prstGeom>
          <a:noFill/>
          <a:ln/>
        </p:spPr>
        <p:txBody>
          <a:bodyPr wrap="square" lIns="0" tIns="0" rIns="0" bIns="0" rtlCol="0" anchor="t"/>
          <a:lstStyle/>
          <a:p>
            <a:pPr defTabSz="685800">
              <a:lnSpc>
                <a:spcPct val="100000"/>
              </a:lnSpc>
              <a:spcBef>
                <a:spcPct val="0"/>
              </a:spcBef>
              <a:buNone/>
            </a:pPr>
            <a:r>
              <a:rPr lang="en-US" sz="2100" b="1" dirty="0">
                <a:latin typeface="+mj-lt"/>
                <a:ea typeface="+mj-ea"/>
                <a:cs typeface="+mj-cs"/>
              </a:rPr>
              <a:t>4) Makro-Scaffolding </a:t>
            </a:r>
            <a:r>
              <a:rPr lang="en-US" sz="2100" b="1" dirty="0" err="1">
                <a:latin typeface="+mj-lt"/>
                <a:ea typeface="+mj-ea"/>
                <a:cs typeface="+mj-cs"/>
              </a:rPr>
              <a:t>mit</a:t>
            </a:r>
            <a:r>
              <a:rPr lang="en-US" sz="2100" b="1" dirty="0">
                <a:latin typeface="+mj-lt"/>
                <a:ea typeface="+mj-ea"/>
                <a:cs typeface="+mj-cs"/>
              </a:rPr>
              <a:t> Aufbau der </a:t>
            </a:r>
            <a:r>
              <a:rPr lang="en-US" sz="2100" b="1" dirty="0" err="1">
                <a:latin typeface="+mj-lt"/>
                <a:ea typeface="+mj-ea"/>
                <a:cs typeface="+mj-cs"/>
              </a:rPr>
              <a:t>Sprachmittel</a:t>
            </a:r>
            <a:endParaRPr lang="en-US" sz="2100" b="1" dirty="0">
              <a:latin typeface="+mj-lt"/>
              <a:ea typeface="+mj-ea"/>
              <a:cs typeface="+mj-cs"/>
            </a:endParaRPr>
          </a:p>
        </p:txBody>
      </p:sp>
      <p:sp>
        <p:nvSpPr>
          <p:cNvPr id="24" name="Text 22">
            <a:extLst>
              <a:ext uri="{FF2B5EF4-FFF2-40B4-BE49-F238E27FC236}">
                <a16:creationId xmlns:a16="http://schemas.microsoft.com/office/drawing/2014/main" id="{113BC77D-7529-B081-9C7D-E6F74A97FDEE}"/>
              </a:ext>
            </a:extLst>
          </p:cNvPr>
          <p:cNvSpPr/>
          <p:nvPr/>
        </p:nvSpPr>
        <p:spPr>
          <a:xfrm>
            <a:off x="294640" y="4466844"/>
            <a:ext cx="8636000" cy="566928"/>
          </a:xfrm>
          <a:prstGeom prst="rect">
            <a:avLst/>
          </a:prstGeom>
          <a:noFill/>
          <a:ln/>
        </p:spPr>
        <p:txBody>
          <a:bodyPr wrap="square" lIns="0" tIns="0" rIns="0" bIns="0" rtlCol="0" anchor="ctr"/>
          <a:lstStyle/>
          <a:p>
            <a:pPr marL="0" indent="0">
              <a:buNone/>
            </a:pPr>
            <a:r>
              <a:rPr lang="en-US" sz="1000" dirty="0" err="1">
                <a:solidFill>
                  <a:srgbClr val="2B2B3A"/>
                </a:solidFill>
                <a:latin typeface="Calibri" pitchFamily="34" charset="0"/>
                <a:ea typeface="Calibri" pitchFamily="34" charset="-122"/>
                <a:cs typeface="Calibri" pitchFamily="34" charset="-120"/>
              </a:rPr>
              <a:t>Quellen</a:t>
            </a:r>
            <a:r>
              <a:rPr lang="en-US" sz="1000" dirty="0">
                <a:solidFill>
                  <a:srgbClr val="2B2B3A"/>
                </a:solidFill>
                <a:latin typeface="Calibri" pitchFamily="34" charset="0"/>
                <a:ea typeface="Calibri" pitchFamily="34" charset="-122"/>
                <a:cs typeface="Calibri" pitchFamily="34" charset="-120"/>
              </a:rPr>
              <a:t>: Prediger, S. (2019), o</a:t>
            </a:r>
            <a:r>
              <a:rPr lang="de-CH" sz="1000" dirty="0" err="1">
                <a:solidFill>
                  <a:srgbClr val="2B2B3A"/>
                </a:solidFill>
                <a:latin typeface="Calibri" pitchFamily="34" charset="0"/>
                <a:ea typeface="Calibri" pitchFamily="34" charset="-122"/>
                <a:cs typeface="Calibri" pitchFamily="34" charset="-120"/>
              </a:rPr>
              <a:t>nline</a:t>
            </a:r>
            <a:r>
              <a:rPr lang="de-CH" sz="1000" dirty="0">
                <a:solidFill>
                  <a:srgbClr val="2B2B3A"/>
                </a:solidFill>
                <a:latin typeface="Calibri" pitchFamily="34" charset="0"/>
                <a:ea typeface="Calibri" pitchFamily="34" charset="-122"/>
                <a:cs typeface="Calibri" pitchFamily="34" charset="-120"/>
              </a:rPr>
              <a:t> auch verfügbar unter </a:t>
            </a:r>
            <a:r>
              <a:rPr lang="de-CH" sz="1000" dirty="0">
                <a:solidFill>
                  <a:srgbClr val="2B2B3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19-Lernstoerung-Prediger-Sprachfoerderung-Multiplikation-Webversion</a:t>
            </a:r>
            <a:r>
              <a:rPr lang="de-CH" sz="1000" dirty="0">
                <a:solidFill>
                  <a:srgbClr val="2B2B3A"/>
                </a:solidFill>
                <a:latin typeface="Calibri" pitchFamily="34" charset="0"/>
                <a:ea typeface="Calibri" pitchFamily="34" charset="-122"/>
                <a:cs typeface="Calibri" pitchFamily="34" charset="-120"/>
              </a:rPr>
              <a:t> (abgerufen am 19.08.26); </a:t>
            </a:r>
            <a:r>
              <a:rPr lang="de-CH" sz="1000" dirty="0"/>
              <a:t>Wessel, L., </a:t>
            </a:r>
            <a:r>
              <a:rPr lang="de-CH" sz="1000" dirty="0" err="1">
                <a:solidFill>
                  <a:srgbClr val="2B2B3A"/>
                </a:solidFill>
                <a:latin typeface="Calibri" pitchFamily="34" charset="0"/>
                <a:ea typeface="Calibri" pitchFamily="34" charset="-122"/>
                <a:cs typeface="Calibri" pitchFamily="34" charset="-120"/>
              </a:rPr>
              <a:t>Büchter</a:t>
            </a:r>
            <a:r>
              <a:rPr lang="de-CH" sz="1000" dirty="0">
                <a:solidFill>
                  <a:srgbClr val="2B2B3A"/>
                </a:solidFill>
                <a:latin typeface="Calibri" pitchFamily="34" charset="0"/>
                <a:ea typeface="Calibri" pitchFamily="34" charset="-122"/>
                <a:cs typeface="Calibri" pitchFamily="34" charset="-120"/>
              </a:rPr>
              <a:t>, A. &amp; Prediger, S. (2018). Weil Sprache zählt - Sprachsensibel Mathematikunterricht planen, durchführen und auswerten. </a:t>
            </a:r>
            <a:r>
              <a:rPr lang="de-CH" sz="1000" i="1" dirty="0">
                <a:solidFill>
                  <a:srgbClr val="2B2B3A"/>
                </a:solidFill>
                <a:latin typeface="Calibri" pitchFamily="34" charset="0"/>
                <a:ea typeface="Calibri" pitchFamily="34" charset="-122"/>
                <a:cs typeface="Calibri" pitchFamily="34" charset="-120"/>
              </a:rPr>
              <a:t>Mathematik lehren, 206, 2-7</a:t>
            </a:r>
            <a:r>
              <a:rPr lang="de-CH" sz="1000" dirty="0">
                <a:solidFill>
                  <a:srgbClr val="2B2B3A"/>
                </a:solidFill>
                <a:latin typeface="Calibri" pitchFamily="34" charset="0"/>
                <a:ea typeface="Calibri" pitchFamily="34" charset="-122"/>
                <a:cs typeface="Calibri" pitchFamily="34" charset="-120"/>
              </a:rPr>
              <a:t>, verfügbar unter: https://wwwold.mathematik.tu-dortmund.de/~prediger/veroeff/18-ML-WesBuechPred-Sprache-Basiartikel_Webversion.pdf</a:t>
            </a:r>
            <a:endParaRPr lang="en-US" sz="1000" dirty="0">
              <a:solidFill>
                <a:srgbClr val="2B2B3A"/>
              </a:solidFill>
              <a:latin typeface="Calibri" pitchFamily="34" charset="0"/>
              <a:ea typeface="Calibri" pitchFamily="34" charset="-122"/>
              <a:cs typeface="Calibri" pitchFamily="34" charset="-120"/>
            </a:endParaRPr>
          </a:p>
        </p:txBody>
      </p:sp>
      <p:pic>
        <p:nvPicPr>
          <p:cNvPr id="5" name="Grafik 4">
            <a:extLst>
              <a:ext uri="{FF2B5EF4-FFF2-40B4-BE49-F238E27FC236}">
                <a16:creationId xmlns:a16="http://schemas.microsoft.com/office/drawing/2014/main" id="{FC399077-39DF-9B3F-A402-DE00FD537B27}"/>
              </a:ext>
            </a:extLst>
          </p:cNvPr>
          <p:cNvPicPr>
            <a:picLocks noChangeAspect="1"/>
          </p:cNvPicPr>
          <p:nvPr/>
        </p:nvPicPr>
        <p:blipFill>
          <a:blip r:embed="rId7"/>
          <a:stretch>
            <a:fillRect/>
          </a:stretch>
        </p:blipFill>
        <p:spPr>
          <a:xfrm>
            <a:off x="457200" y="1160305"/>
            <a:ext cx="2044700" cy="2159000"/>
          </a:xfrm>
          <a:prstGeom prst="rect">
            <a:avLst/>
          </a:prstGeom>
        </p:spPr>
      </p:pic>
      <p:sp>
        <p:nvSpPr>
          <p:cNvPr id="6" name="Textfeld 5">
            <a:extLst>
              <a:ext uri="{FF2B5EF4-FFF2-40B4-BE49-F238E27FC236}">
                <a16:creationId xmlns:a16="http://schemas.microsoft.com/office/drawing/2014/main" id="{5CFF1DDB-21BC-BDFD-965C-EC3871183159}"/>
              </a:ext>
            </a:extLst>
          </p:cNvPr>
          <p:cNvSpPr txBox="1"/>
          <p:nvPr/>
        </p:nvSpPr>
        <p:spPr>
          <a:xfrm>
            <a:off x="2796361" y="1327523"/>
            <a:ext cx="5975499" cy="3139321"/>
          </a:xfrm>
          <a:prstGeom prst="rect">
            <a:avLst/>
          </a:prstGeom>
          <a:noFill/>
        </p:spPr>
        <p:txBody>
          <a:bodyPr wrap="square">
            <a:spAutoFit/>
          </a:bodyPr>
          <a:lstStyle/>
          <a:p>
            <a:pPr fontAlgn="t">
              <a:lnSpc>
                <a:spcPct val="100000"/>
              </a:lnSpc>
              <a:buNone/>
            </a:pPr>
            <a:r>
              <a:rPr lang="de-CH" b="0" i="0" dirty="0">
                <a:effectLst/>
                <a:latin typeface="Segoe UI" panose="020B0502040204020203" pitchFamily="34" charset="0"/>
              </a:rPr>
              <a:t>Rechnung: </a:t>
            </a:r>
            <a:r>
              <a:rPr lang="de-CH" b="1" i="0" dirty="0">
                <a:effectLst/>
                <a:latin typeface="Segoe UI" panose="020B0502040204020203" pitchFamily="34" charset="0"/>
              </a:rPr>
              <a:t>3 · 4 = 12</a:t>
            </a:r>
          </a:p>
          <a:p>
            <a:pPr fontAlgn="t">
              <a:lnSpc>
                <a:spcPct val="100000"/>
              </a:lnSpc>
              <a:buNone/>
            </a:pPr>
            <a:endParaRPr lang="de-CH" b="0" i="0" dirty="0">
              <a:effectLst/>
              <a:latin typeface="Segoe UI" panose="020B0502040204020203" pitchFamily="34" charset="0"/>
            </a:endParaRPr>
          </a:p>
          <a:p>
            <a:pPr fontAlgn="t">
              <a:lnSpc>
                <a:spcPct val="100000"/>
              </a:lnSpc>
              <a:buNone/>
            </a:pPr>
            <a:r>
              <a:rPr lang="de-CH" b="1" i="0" dirty="0">
                <a:effectLst/>
                <a:latin typeface="Segoe UI" panose="020B0502040204020203" pitchFamily="34" charset="0"/>
              </a:rPr>
              <a:t>Bedeutungsbezogener Sprachschatz:</a:t>
            </a:r>
          </a:p>
          <a:p>
            <a:pPr marL="342900" lvl="0" indent="-342900" fontAlgn="t">
              <a:lnSpc>
                <a:spcPct val="100000"/>
              </a:lnSpc>
              <a:buFont typeface="Arial" panose="020B0604020202020204" pitchFamily="34" charset="0"/>
              <a:buChar char="•"/>
            </a:pPr>
            <a:r>
              <a:rPr lang="de-CH" b="0" i="0" dirty="0">
                <a:effectLst/>
                <a:latin typeface="Segoe UI" panose="020B0502040204020203" pitchFamily="34" charset="0"/>
              </a:rPr>
              <a:t>drei Vierer</a:t>
            </a:r>
          </a:p>
          <a:p>
            <a:pPr marL="342900" lvl="0" indent="-342900" fontAlgn="t">
              <a:lnSpc>
                <a:spcPct val="100000"/>
              </a:lnSpc>
              <a:buFont typeface="Arial" panose="020B0604020202020204" pitchFamily="34" charset="0"/>
              <a:buChar char="•"/>
            </a:pPr>
            <a:r>
              <a:rPr lang="de-CH" b="0" i="0" dirty="0">
                <a:effectLst/>
                <a:latin typeface="Segoe UI" panose="020B0502040204020203" pitchFamily="34" charset="0"/>
              </a:rPr>
              <a:t>drei Gruppen mit je vier</a:t>
            </a:r>
          </a:p>
          <a:p>
            <a:pPr marL="342900" lvl="0" indent="-342900" fontAlgn="t">
              <a:lnSpc>
                <a:spcPct val="100000"/>
              </a:lnSpc>
              <a:buFont typeface="Arial" panose="020B0604020202020204" pitchFamily="34" charset="0"/>
              <a:buChar char="•"/>
            </a:pPr>
            <a:r>
              <a:rPr lang="de-CH" b="0" i="0" dirty="0">
                <a:effectLst/>
                <a:latin typeface="Segoe UI" panose="020B0502040204020203" pitchFamily="34" charset="0"/>
              </a:rPr>
              <a:t>drei Vierergruppen</a:t>
            </a:r>
          </a:p>
          <a:p>
            <a:pPr marL="342900" lvl="0" indent="-342900" fontAlgn="t">
              <a:lnSpc>
                <a:spcPct val="100000"/>
              </a:lnSpc>
              <a:buFont typeface="Arial" panose="020B0604020202020204" pitchFamily="34" charset="0"/>
              <a:buChar char="•"/>
            </a:pPr>
            <a:r>
              <a:rPr lang="de-CH" b="0" i="0" dirty="0">
                <a:effectLst/>
                <a:latin typeface="Segoe UI" panose="020B0502040204020203" pitchFamily="34" charset="0"/>
              </a:rPr>
              <a:t>drei Reihen mit vier Punkten</a:t>
            </a:r>
          </a:p>
          <a:p>
            <a:pPr marL="342900" lvl="0" indent="-342900" fontAlgn="t">
              <a:lnSpc>
                <a:spcPct val="100000"/>
              </a:lnSpc>
              <a:buFont typeface="Arial" panose="020B0604020202020204" pitchFamily="34" charset="0"/>
              <a:buChar char="•"/>
            </a:pPr>
            <a:r>
              <a:rPr lang="de-CH" b="0" i="0" dirty="0">
                <a:effectLst/>
                <a:latin typeface="Segoe UI" panose="020B0502040204020203" pitchFamily="34" charset="0"/>
              </a:rPr>
              <a:t>…</a:t>
            </a:r>
          </a:p>
          <a:p>
            <a:pPr marL="342900" lvl="0" indent="-342900" fontAlgn="t">
              <a:lnSpc>
                <a:spcPct val="100000"/>
              </a:lnSpc>
              <a:buFont typeface="Arial" panose="020B0604020202020204" pitchFamily="34" charset="0"/>
              <a:buChar char="•"/>
            </a:pPr>
            <a:endParaRPr lang="de-CH" dirty="0">
              <a:latin typeface="Segoe UI" panose="020B0502040204020203" pitchFamily="34" charset="0"/>
            </a:endParaRPr>
          </a:p>
          <a:p>
            <a:pPr marL="0" lvl="0" indent="0" fontAlgn="t">
              <a:lnSpc>
                <a:spcPct val="100000"/>
              </a:lnSpc>
              <a:buNone/>
            </a:pPr>
            <a:r>
              <a:rPr lang="de-CH" b="1" i="0" dirty="0">
                <a:effectLst/>
                <a:latin typeface="Segoe UI" panose="020B0502040204020203" pitchFamily="34" charset="0"/>
              </a:rPr>
              <a:t>Formalbezogener Sprachschatz: </a:t>
            </a:r>
            <a:r>
              <a:rPr lang="de-CH" dirty="0">
                <a:latin typeface="Segoe UI" panose="020B0502040204020203" pitchFamily="34" charset="0"/>
              </a:rPr>
              <a:t>mal, Faktor, Produkt etc.</a:t>
            </a:r>
          </a:p>
        </p:txBody>
      </p:sp>
      <p:pic>
        <p:nvPicPr>
          <p:cNvPr id="2" name="2_Seite19">
            <a:hlinkClick r:id="" action="ppaction://media"/>
            <a:extLst>
              <a:ext uri="{FF2B5EF4-FFF2-40B4-BE49-F238E27FC236}">
                <a16:creationId xmlns:a16="http://schemas.microsoft.com/office/drawing/2014/main" id="{7D167AAD-2ED3-72C9-444D-CE55147D973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026400" y="3319305"/>
            <a:ext cx="406400" cy="406400"/>
          </a:xfrm>
          <a:prstGeom prst="rect">
            <a:avLst/>
          </a:prstGeom>
        </p:spPr>
      </p:pic>
    </p:spTree>
    <p:extLst>
      <p:ext uri="{BB962C8B-B14F-4D97-AF65-F5344CB8AC3E}">
        <p14:creationId xmlns:p14="http://schemas.microsoft.com/office/powerpoint/2010/main" val="16094385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0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8576A86B-9C23-800B-2294-29E34D79F17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F23CEB9-E63A-315D-E68E-0E358F0B2C2A}"/>
              </a:ext>
            </a:extLst>
          </p:cNvPr>
          <p:cNvSpPr/>
          <p:nvPr/>
        </p:nvSpPr>
        <p:spPr>
          <a:xfrm>
            <a:off x="457200" y="676656"/>
            <a:ext cx="8229600" cy="822960"/>
          </a:xfrm>
          <a:prstGeom prst="rect">
            <a:avLst/>
          </a:prstGeom>
          <a:noFill/>
          <a:ln/>
        </p:spPr>
        <p:txBody>
          <a:bodyPr wrap="square" lIns="0" tIns="0" rIns="0" bIns="0" rtlCol="0" anchor="t"/>
          <a:lstStyle/>
          <a:p>
            <a:pPr defTabSz="685800">
              <a:lnSpc>
                <a:spcPct val="100000"/>
              </a:lnSpc>
              <a:spcBef>
                <a:spcPct val="0"/>
              </a:spcBef>
              <a:buNone/>
            </a:pPr>
            <a:r>
              <a:rPr lang="en-US" sz="2100" b="1" dirty="0">
                <a:latin typeface="+mj-lt"/>
                <a:ea typeface="+mj-ea"/>
                <a:cs typeface="+mj-cs"/>
              </a:rPr>
              <a:t>4) Makro-Scaffolding </a:t>
            </a:r>
            <a:r>
              <a:rPr lang="en-US" sz="2100" b="1" dirty="0" err="1">
                <a:latin typeface="+mj-lt"/>
                <a:ea typeface="+mj-ea"/>
                <a:cs typeface="+mj-cs"/>
              </a:rPr>
              <a:t>mit</a:t>
            </a:r>
            <a:r>
              <a:rPr lang="en-US" sz="2100" b="1" dirty="0">
                <a:latin typeface="+mj-lt"/>
                <a:ea typeface="+mj-ea"/>
                <a:cs typeface="+mj-cs"/>
              </a:rPr>
              <a:t> Aufbau der </a:t>
            </a:r>
            <a:r>
              <a:rPr lang="en-US" sz="2100" b="1" dirty="0" err="1">
                <a:latin typeface="+mj-lt"/>
                <a:ea typeface="+mj-ea"/>
                <a:cs typeface="+mj-cs"/>
              </a:rPr>
              <a:t>Sprachmittel</a:t>
            </a:r>
            <a:endParaRPr lang="en-US" sz="2100" b="1" dirty="0">
              <a:latin typeface="+mj-lt"/>
              <a:ea typeface="+mj-ea"/>
              <a:cs typeface="+mj-cs"/>
            </a:endParaRPr>
          </a:p>
        </p:txBody>
      </p:sp>
      <p:sp>
        <p:nvSpPr>
          <p:cNvPr id="24" name="Text 22">
            <a:extLst>
              <a:ext uri="{FF2B5EF4-FFF2-40B4-BE49-F238E27FC236}">
                <a16:creationId xmlns:a16="http://schemas.microsoft.com/office/drawing/2014/main" id="{7DEA5730-FE09-B642-1FD1-39D51D5DB209}"/>
              </a:ext>
            </a:extLst>
          </p:cNvPr>
          <p:cNvSpPr/>
          <p:nvPr/>
        </p:nvSpPr>
        <p:spPr>
          <a:xfrm>
            <a:off x="457200" y="4759452"/>
            <a:ext cx="8229600" cy="274320"/>
          </a:xfrm>
          <a:prstGeom prst="rect">
            <a:avLst/>
          </a:prstGeom>
          <a:noFill/>
          <a:ln/>
        </p:spPr>
        <p:txBody>
          <a:bodyPr wrap="square" lIns="0" tIns="0" rIns="0" bIns="0" rtlCol="0" anchor="ctr"/>
          <a:lstStyle/>
          <a:p>
            <a:pPr marL="0" indent="0" algn="l">
              <a:buNone/>
            </a:pPr>
            <a:endParaRPr lang="en-US" sz="950" dirty="0"/>
          </a:p>
        </p:txBody>
      </p:sp>
      <p:pic>
        <p:nvPicPr>
          <p:cNvPr id="4" name="Grafik 3">
            <a:extLst>
              <a:ext uri="{FF2B5EF4-FFF2-40B4-BE49-F238E27FC236}">
                <a16:creationId xmlns:a16="http://schemas.microsoft.com/office/drawing/2014/main" id="{2A941534-80A9-4707-BE03-389F697A85D0}"/>
              </a:ext>
            </a:extLst>
          </p:cNvPr>
          <p:cNvPicPr>
            <a:picLocks noChangeAspect="1"/>
          </p:cNvPicPr>
          <p:nvPr/>
        </p:nvPicPr>
        <p:blipFill>
          <a:blip r:embed="rId6"/>
          <a:stretch>
            <a:fillRect/>
          </a:stretch>
        </p:blipFill>
        <p:spPr>
          <a:xfrm>
            <a:off x="457200" y="1270774"/>
            <a:ext cx="7772400" cy="3319581"/>
          </a:xfrm>
          <a:prstGeom prst="rect">
            <a:avLst/>
          </a:prstGeom>
        </p:spPr>
      </p:pic>
      <p:pic>
        <p:nvPicPr>
          <p:cNvPr id="2" name="2_Seite20">
            <a:hlinkClick r:id="" action="ppaction://media"/>
            <a:extLst>
              <a:ext uri="{FF2B5EF4-FFF2-40B4-BE49-F238E27FC236}">
                <a16:creationId xmlns:a16="http://schemas.microsoft.com/office/drawing/2014/main" id="{46B0AFBD-D411-96DB-A75E-CF99A0F9E5E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051800" y="4556252"/>
            <a:ext cx="406400" cy="406400"/>
          </a:xfrm>
          <a:prstGeom prst="rect">
            <a:avLst/>
          </a:prstGeom>
        </p:spPr>
      </p:pic>
      <p:sp>
        <p:nvSpPr>
          <p:cNvPr id="6" name="Text 22">
            <a:extLst>
              <a:ext uri="{FF2B5EF4-FFF2-40B4-BE49-F238E27FC236}">
                <a16:creationId xmlns:a16="http://schemas.microsoft.com/office/drawing/2014/main" id="{815D871E-7EE6-5759-D8D4-F9DDB25AB235}"/>
              </a:ext>
            </a:extLst>
          </p:cNvPr>
          <p:cNvSpPr/>
          <p:nvPr/>
        </p:nvSpPr>
        <p:spPr>
          <a:xfrm>
            <a:off x="609600" y="4911852"/>
            <a:ext cx="8229600" cy="274320"/>
          </a:xfrm>
          <a:prstGeom prst="rect">
            <a:avLst/>
          </a:prstGeom>
          <a:noFill/>
          <a:ln/>
        </p:spPr>
        <p:txBody>
          <a:bodyPr wrap="square" lIns="0" tIns="0" rIns="0" bIns="0" rtlCol="0" anchor="ctr"/>
          <a:lstStyle/>
          <a:p>
            <a:pPr marL="0" indent="0">
              <a:buNone/>
            </a:pPr>
            <a:r>
              <a:rPr lang="en-US" sz="900" dirty="0">
                <a:solidFill>
                  <a:srgbClr val="2B2B3A"/>
                </a:solidFill>
                <a:latin typeface="Calibri" pitchFamily="34" charset="0"/>
                <a:ea typeface="Calibri" pitchFamily="34" charset="-122"/>
                <a:cs typeface="Calibri" pitchFamily="34" charset="-120"/>
              </a:rPr>
              <a:t>Quelle: Prediger, S. (2019), o</a:t>
            </a:r>
            <a:r>
              <a:rPr lang="de-CH" sz="900" dirty="0" err="1">
                <a:solidFill>
                  <a:srgbClr val="2B2B3A"/>
                </a:solidFill>
                <a:latin typeface="Calibri" pitchFamily="34" charset="0"/>
                <a:ea typeface="Calibri" pitchFamily="34" charset="-122"/>
                <a:cs typeface="Calibri" pitchFamily="34" charset="-120"/>
              </a:rPr>
              <a:t>nline</a:t>
            </a:r>
            <a:r>
              <a:rPr lang="de-CH" sz="900" dirty="0">
                <a:solidFill>
                  <a:srgbClr val="2B2B3A"/>
                </a:solidFill>
                <a:latin typeface="Calibri" pitchFamily="34" charset="0"/>
                <a:ea typeface="Calibri" pitchFamily="34" charset="-122"/>
                <a:cs typeface="Calibri" pitchFamily="34" charset="-120"/>
              </a:rPr>
              <a:t> auch verfügbar unter </a:t>
            </a:r>
            <a:r>
              <a:rPr lang="de-CH" sz="900" dirty="0">
                <a:solidFill>
                  <a:srgbClr val="2B2B3A"/>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19-Lernstoerung-Prediger-Sprachfoerderung-Multiplikation-Webversion</a:t>
            </a:r>
            <a:r>
              <a:rPr lang="de-CH" sz="900" dirty="0">
                <a:solidFill>
                  <a:srgbClr val="2B2B3A"/>
                </a:solidFill>
                <a:latin typeface="Calibri" pitchFamily="34" charset="0"/>
                <a:ea typeface="Calibri" pitchFamily="34" charset="-122"/>
                <a:cs typeface="Calibri" pitchFamily="34" charset="-120"/>
              </a:rPr>
              <a:t> (abgerufen am 19.08.26),</a:t>
            </a:r>
            <a:endParaRPr lang="en-US" sz="950" dirty="0"/>
          </a:p>
        </p:txBody>
      </p:sp>
    </p:spTree>
    <p:extLst>
      <p:ext uri="{BB962C8B-B14F-4D97-AF65-F5344CB8AC3E}">
        <p14:creationId xmlns:p14="http://schemas.microsoft.com/office/powerpoint/2010/main" val="31124567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495E5-085A-7568-9D20-F6BCA14252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A1436A-E7AF-9CD9-EC1E-E1285B53D04A}"/>
              </a:ext>
            </a:extLst>
          </p:cNvPr>
          <p:cNvSpPr>
            <a:spLocks noGrp="1"/>
          </p:cNvSpPr>
          <p:nvPr>
            <p:ph type="title"/>
          </p:nvPr>
        </p:nvSpPr>
        <p:spPr>
          <a:xfrm>
            <a:off x="496806" y="400808"/>
            <a:ext cx="7445269" cy="621069"/>
          </a:xfrm>
        </p:spPr>
        <p:txBody>
          <a:bodyPr/>
          <a:lstStyle/>
          <a:p>
            <a:r>
              <a:rPr lang="de-CH" dirty="0"/>
              <a:t>Transfer auf zukünftige Inhalte</a:t>
            </a:r>
          </a:p>
        </p:txBody>
      </p:sp>
      <p:pic>
        <p:nvPicPr>
          <p:cNvPr id="5" name="Inhaltsplatzhalter 4">
            <a:extLst>
              <a:ext uri="{FF2B5EF4-FFF2-40B4-BE49-F238E27FC236}">
                <a16:creationId xmlns:a16="http://schemas.microsoft.com/office/drawing/2014/main" id="{FDEBC465-5D7F-E8C5-6BE6-C86A44A3B35C}"/>
              </a:ext>
            </a:extLst>
          </p:cNvPr>
          <p:cNvPicPr>
            <a:picLocks noGrp="1" noChangeAspect="1"/>
          </p:cNvPicPr>
          <p:nvPr>
            <p:ph idx="1"/>
          </p:nvPr>
        </p:nvPicPr>
        <p:blipFill>
          <a:blip r:embed="rId5"/>
          <a:stretch>
            <a:fillRect/>
          </a:stretch>
        </p:blipFill>
        <p:spPr>
          <a:xfrm>
            <a:off x="496806" y="741681"/>
            <a:ext cx="6689652" cy="3867108"/>
          </a:xfrm>
          <a:prstGeom prst="rect">
            <a:avLst/>
          </a:prstGeom>
          <a:noFill/>
        </p:spPr>
      </p:pic>
      <p:sp>
        <p:nvSpPr>
          <p:cNvPr id="7" name="Textfeld 6">
            <a:extLst>
              <a:ext uri="{FF2B5EF4-FFF2-40B4-BE49-F238E27FC236}">
                <a16:creationId xmlns:a16="http://schemas.microsoft.com/office/drawing/2014/main" id="{00C27698-D18B-338F-A71C-1F3BBD52CF71}"/>
              </a:ext>
            </a:extLst>
          </p:cNvPr>
          <p:cNvSpPr txBox="1"/>
          <p:nvPr/>
        </p:nvSpPr>
        <p:spPr>
          <a:xfrm>
            <a:off x="284480" y="4568308"/>
            <a:ext cx="8859520" cy="553998"/>
          </a:xfrm>
          <a:prstGeom prst="rect">
            <a:avLst/>
          </a:prstGeom>
          <a:noFill/>
        </p:spPr>
        <p:txBody>
          <a:bodyPr wrap="square">
            <a:spAutoFit/>
          </a:bodyPr>
          <a:lstStyle/>
          <a:p>
            <a:pPr marL="0" indent="0">
              <a:lnSpc>
                <a:spcPct val="100000"/>
              </a:lnSpc>
              <a:buNone/>
              <a:defRPr/>
            </a:pPr>
            <a:r>
              <a:rPr lang="de-CH" sz="1000" dirty="0"/>
              <a:t>Quelle: Prediger, S. (2020). Sprachbildender Mathematikunterricht in der Sekundarstufe: Ein forschungsbasiertes Praxisbuch. Cornelsen; Prediger, S. (o.J.). Sprache aufbauen in allen Fächern: Warum, wie und was? Verschriftlichung eines Einstiegs-Vortragsfilms für die Arbeit in Schulkonferenzen Online verfügbar unter: </a:t>
            </a:r>
            <a:r>
              <a:rPr lang="de-CH" sz="1000" dirty="0">
                <a:hlinkClick r:id="rId6"/>
              </a:rPr>
              <a:t>https://sima.dzlm.de/sites/simams/files/uploads/fachbiss-einstiegsfilm-prediger-broschuere_240408.pdf</a:t>
            </a:r>
            <a:r>
              <a:rPr lang="de-CH" sz="1000" dirty="0"/>
              <a:t> (abgerufen am 19.08.26)</a:t>
            </a:r>
          </a:p>
        </p:txBody>
      </p:sp>
      <p:pic>
        <p:nvPicPr>
          <p:cNvPr id="3" name="2_Seite21">
            <a:hlinkClick r:id="" action="ppaction://media"/>
            <a:extLst>
              <a:ext uri="{FF2B5EF4-FFF2-40B4-BE49-F238E27FC236}">
                <a16:creationId xmlns:a16="http://schemas.microsoft.com/office/drawing/2014/main" id="{C42F3633-C9E1-C089-31AE-D2D101C4BCD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21588" y="3892550"/>
            <a:ext cx="406400" cy="406400"/>
          </a:xfrm>
          <a:prstGeom prst="rect">
            <a:avLst/>
          </a:prstGeom>
        </p:spPr>
      </p:pic>
    </p:spTree>
    <p:extLst>
      <p:ext uri="{BB962C8B-B14F-4D97-AF65-F5344CB8AC3E}">
        <p14:creationId xmlns:p14="http://schemas.microsoft.com/office/powerpoint/2010/main" val="331565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1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134A0F-F656-899C-5757-9E47969F02E2}"/>
              </a:ext>
            </a:extLst>
          </p:cNvPr>
          <p:cNvSpPr>
            <a:spLocks noGrp="1"/>
          </p:cNvSpPr>
          <p:nvPr>
            <p:ph type="ctrTitle"/>
          </p:nvPr>
        </p:nvSpPr>
        <p:spPr>
          <a:xfrm>
            <a:off x="567929" y="1228725"/>
            <a:ext cx="7449300" cy="1556965"/>
          </a:xfrm>
        </p:spPr>
        <p:txBody>
          <a:bodyPr/>
          <a:lstStyle/>
          <a:p>
            <a:r>
              <a:rPr lang="de-CH" dirty="0"/>
              <a:t>Fazit: </a:t>
            </a:r>
            <a:r>
              <a:rPr lang="de-CH" sz="3600" dirty="0"/>
              <a:t>Mathematische Begriffe entstehen durch Sprache</a:t>
            </a:r>
            <a:br>
              <a:rPr lang="de-CH" sz="3600" dirty="0"/>
            </a:br>
            <a:r>
              <a:rPr lang="de-CH" dirty="0"/>
              <a:t> </a:t>
            </a:r>
          </a:p>
        </p:txBody>
      </p:sp>
      <p:pic>
        <p:nvPicPr>
          <p:cNvPr id="3" name="2_Seite22">
            <a:hlinkClick r:id="" action="ppaction://media"/>
            <a:extLst>
              <a:ext uri="{FF2B5EF4-FFF2-40B4-BE49-F238E27FC236}">
                <a16:creationId xmlns:a16="http://schemas.microsoft.com/office/drawing/2014/main" id="{571AE3EF-5E67-52F4-80EC-7309769BE7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45670" y="4409384"/>
            <a:ext cx="406400" cy="406400"/>
          </a:xfrm>
          <a:prstGeom prst="rect">
            <a:avLst/>
          </a:prstGeom>
        </p:spPr>
      </p:pic>
    </p:spTree>
    <p:extLst>
      <p:ext uri="{BB962C8B-B14F-4D97-AF65-F5344CB8AC3E}">
        <p14:creationId xmlns:p14="http://schemas.microsoft.com/office/powerpoint/2010/main" val="93654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0FF258CC-44C6-3E23-51A6-E1438B3A13F8}"/>
            </a:ext>
          </a:extLst>
        </p:cNvPr>
        <p:cNvGrpSpPr/>
        <p:nvPr/>
      </p:nvGrpSpPr>
      <p:grpSpPr>
        <a:xfrm>
          <a:off x="0" y="0"/>
          <a:ext cx="0" cy="0"/>
          <a:chOff x="0" y="0"/>
          <a:chExt cx="0" cy="0"/>
        </a:xfrm>
      </p:grpSpPr>
      <p:sp>
        <p:nvSpPr>
          <p:cNvPr id="24" name="Text 22">
            <a:extLst>
              <a:ext uri="{FF2B5EF4-FFF2-40B4-BE49-F238E27FC236}">
                <a16:creationId xmlns:a16="http://schemas.microsoft.com/office/drawing/2014/main" id="{99EF9669-CF11-0807-0804-79BAA86D631F}"/>
              </a:ext>
            </a:extLst>
          </p:cNvPr>
          <p:cNvSpPr/>
          <p:nvPr/>
        </p:nvSpPr>
        <p:spPr>
          <a:xfrm>
            <a:off x="457200" y="4759452"/>
            <a:ext cx="8229600" cy="274320"/>
          </a:xfrm>
          <a:prstGeom prst="rect">
            <a:avLst/>
          </a:prstGeom>
          <a:noFill/>
          <a:ln/>
        </p:spPr>
        <p:txBody>
          <a:bodyPr wrap="square" lIns="0" tIns="0" rIns="0" bIns="0" rtlCol="0" anchor="ctr"/>
          <a:lstStyle/>
          <a:p>
            <a:pPr marL="0" indent="0" algn="l">
              <a:buNone/>
            </a:pPr>
            <a:endParaRPr lang="en-US" sz="950" dirty="0"/>
          </a:p>
        </p:txBody>
      </p:sp>
      <p:sp>
        <p:nvSpPr>
          <p:cNvPr id="6" name="Titel 5">
            <a:extLst>
              <a:ext uri="{FF2B5EF4-FFF2-40B4-BE49-F238E27FC236}">
                <a16:creationId xmlns:a16="http://schemas.microsoft.com/office/drawing/2014/main" id="{DE68D507-59A5-A6F6-D582-EC35DDD1F48E}"/>
              </a:ext>
            </a:extLst>
          </p:cNvPr>
          <p:cNvSpPr>
            <a:spLocks noGrp="1"/>
          </p:cNvSpPr>
          <p:nvPr>
            <p:ph type="title"/>
          </p:nvPr>
        </p:nvSpPr>
        <p:spPr>
          <a:noFill/>
          <a:ln/>
        </p:spPr>
        <p:txBody>
          <a:bodyPr wrap="square" lIns="0" tIns="0" rIns="0" bIns="0" rtlCol="0" anchor="t"/>
          <a:lstStyle/>
          <a:p>
            <a:pPr marL="252000" indent="-252000">
              <a:buFont typeface="Arial" panose="020B0604020202020204" pitchFamily="34" charset="0"/>
            </a:pPr>
            <a:r>
              <a:rPr lang="de-CH" dirty="0"/>
              <a:t>Am Beispiel der Multiplikation wird sichtbar:</a:t>
            </a:r>
            <a:br>
              <a:rPr lang="de-CH" dirty="0"/>
            </a:br>
            <a:endParaRPr lang="de-CH" dirty="0"/>
          </a:p>
        </p:txBody>
      </p:sp>
      <p:sp>
        <p:nvSpPr>
          <p:cNvPr id="7" name="Inhaltsplatzhalter 6">
            <a:extLst>
              <a:ext uri="{FF2B5EF4-FFF2-40B4-BE49-F238E27FC236}">
                <a16:creationId xmlns:a16="http://schemas.microsoft.com/office/drawing/2014/main" id="{E15095CA-3F81-7709-17B8-98AD932B5D28}"/>
              </a:ext>
            </a:extLst>
          </p:cNvPr>
          <p:cNvSpPr>
            <a:spLocks noGrp="1"/>
          </p:cNvSpPr>
          <p:nvPr>
            <p:ph idx="1"/>
          </p:nvPr>
        </p:nvSpPr>
        <p:spPr>
          <a:xfrm>
            <a:off x="572400" y="1187715"/>
            <a:ext cx="7806055" cy="3299447"/>
          </a:xfrm>
        </p:spPr>
        <p:txBody>
          <a:bodyPr/>
          <a:lstStyle/>
          <a:p>
            <a:pPr marL="285750" indent="-285750" fontAlgn="t">
              <a:lnSpc>
                <a:spcPct val="150000"/>
              </a:lnSpc>
              <a:buFont typeface="Arial" panose="020B0604020202020204" pitchFamily="34" charset="0"/>
              <a:buChar char="•"/>
            </a:pPr>
            <a:r>
              <a:rPr lang="de-CH" sz="1600" dirty="0"/>
              <a:t>Viele Kinder können richtig rechnen, ohne die </a:t>
            </a:r>
            <a:r>
              <a:rPr lang="de-CH" sz="1600" b="1" dirty="0"/>
              <a:t>Bedeutung</a:t>
            </a:r>
            <a:r>
              <a:rPr lang="de-CH" sz="1600" dirty="0"/>
              <a:t> von „mal“ zu verstehen.</a:t>
            </a:r>
          </a:p>
          <a:p>
            <a:pPr marL="285750" indent="-285750" fontAlgn="t">
              <a:lnSpc>
                <a:spcPct val="150000"/>
              </a:lnSpc>
              <a:buFont typeface="Arial" panose="020B0604020202020204" pitchFamily="34" charset="0"/>
              <a:buChar char="•"/>
            </a:pPr>
            <a:r>
              <a:rPr lang="de-CH" sz="1600" dirty="0"/>
              <a:t>Verstehen der Multiplikation entsteht u.a., wenn Kinder lernen,</a:t>
            </a:r>
          </a:p>
          <a:p>
            <a:pPr marL="914400" lvl="2" indent="-342900" fontAlgn="t">
              <a:lnSpc>
                <a:spcPct val="100000"/>
              </a:lnSpc>
              <a:buFont typeface="Arial" panose="020B0604020202020204" pitchFamily="34" charset="0"/>
              <a:buChar char="•"/>
            </a:pPr>
            <a:r>
              <a:rPr lang="de-CH" sz="1600" b="1" dirty="0"/>
              <a:t>in Bündeln zu denken </a:t>
            </a:r>
            <a:r>
              <a:rPr lang="de-CH" sz="1600" dirty="0"/>
              <a:t>(„drei Vierer“),</a:t>
            </a:r>
          </a:p>
          <a:p>
            <a:pPr marL="914400" lvl="2" indent="-342900" fontAlgn="t">
              <a:lnSpc>
                <a:spcPct val="100000"/>
              </a:lnSpc>
              <a:buFont typeface="Arial" panose="020B0604020202020204" pitchFamily="34" charset="0"/>
              <a:buChar char="•"/>
            </a:pPr>
            <a:r>
              <a:rPr lang="de-CH" sz="1600" b="1" dirty="0"/>
              <a:t>Darstellungen zu vernetzen</a:t>
            </a:r>
            <a:r>
              <a:rPr lang="de-CH" sz="1600" dirty="0"/>
              <a:t>,</a:t>
            </a:r>
          </a:p>
          <a:p>
            <a:pPr marL="914400" lvl="2" indent="-342900" fontAlgn="t">
              <a:lnSpc>
                <a:spcPct val="100000"/>
              </a:lnSpc>
              <a:buFont typeface="Arial" panose="020B0604020202020204" pitchFamily="34" charset="0"/>
              <a:buChar char="•"/>
            </a:pPr>
            <a:r>
              <a:rPr lang="de-CH" sz="1600" dirty="0"/>
              <a:t>Bedeutungen zu erklären und zu begründen </a:t>
            </a:r>
            <a:r>
              <a:rPr lang="de-CH" sz="1600" b="1" dirty="0"/>
              <a:t>(Sprachhandlungen)</a:t>
            </a:r>
          </a:p>
          <a:p>
            <a:pPr marL="914400" lvl="2" indent="-342900" fontAlgn="t">
              <a:lnSpc>
                <a:spcPct val="100000"/>
              </a:lnSpc>
              <a:buFont typeface="Arial" panose="020B0604020202020204" pitchFamily="34" charset="0"/>
              <a:buChar char="•"/>
            </a:pPr>
            <a:endParaRPr lang="de-CH" sz="1600" b="1" dirty="0"/>
          </a:p>
          <a:p>
            <a:pPr fontAlgn="t">
              <a:lnSpc>
                <a:spcPct val="100000"/>
              </a:lnSpc>
              <a:buFont typeface="Arial" panose="020B0604020202020204" pitchFamily="34" charset="0"/>
              <a:buChar char="•"/>
            </a:pPr>
            <a:r>
              <a:rPr lang="de-CH" sz="1600" b="1" dirty="0"/>
              <a:t>Bedeutungsbezogene Sprachmittel </a:t>
            </a:r>
            <a:r>
              <a:rPr lang="de-CH" sz="1600" dirty="0"/>
              <a:t>sind kein Zusatz, sondern ein grundlegendes Werkzeug für mathematisches Denken. </a:t>
            </a:r>
          </a:p>
          <a:p>
            <a:pPr fontAlgn="t">
              <a:lnSpc>
                <a:spcPct val="100000"/>
              </a:lnSpc>
              <a:buFont typeface="Arial" panose="020B0604020202020204" pitchFamily="34" charset="0"/>
              <a:buChar char="•"/>
            </a:pPr>
            <a:endParaRPr lang="de-CH" sz="1600" dirty="0"/>
          </a:p>
          <a:p>
            <a:pPr fontAlgn="t">
              <a:lnSpc>
                <a:spcPct val="100000"/>
              </a:lnSpc>
              <a:buFont typeface="Arial" panose="020B0604020202020204" pitchFamily="34" charset="0"/>
              <a:buChar char="•"/>
            </a:pPr>
            <a:r>
              <a:rPr lang="de-CH" sz="1600" dirty="0"/>
              <a:t>Sprachbildung im Mathematikunterricht bedeutet deshalb: </a:t>
            </a:r>
            <a:r>
              <a:rPr lang="de-CH" sz="1600" b="1" dirty="0"/>
              <a:t>Bedeutungen gemeinsam aushandeln, sprachlich ausdrücken und schrittweise präzisieren.</a:t>
            </a:r>
          </a:p>
          <a:p>
            <a:pPr marL="0" indent="0">
              <a:buNone/>
            </a:pPr>
            <a:endParaRPr lang="de-CH" dirty="0"/>
          </a:p>
        </p:txBody>
      </p:sp>
      <p:pic>
        <p:nvPicPr>
          <p:cNvPr id="2" name="2_Seite23">
            <a:hlinkClick r:id="" action="ppaction://media"/>
            <a:extLst>
              <a:ext uri="{FF2B5EF4-FFF2-40B4-BE49-F238E27FC236}">
                <a16:creationId xmlns:a16="http://schemas.microsoft.com/office/drawing/2014/main" id="{B20191F3-CB4C-9500-5E01-DE3610F4916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7945551" y="4353052"/>
            <a:ext cx="406400" cy="406400"/>
          </a:xfrm>
          <a:prstGeom prst="rect">
            <a:avLst/>
          </a:prstGeom>
        </p:spPr>
      </p:pic>
    </p:spTree>
    <p:extLst>
      <p:ext uri="{BB962C8B-B14F-4D97-AF65-F5344CB8AC3E}">
        <p14:creationId xmlns:p14="http://schemas.microsoft.com/office/powerpoint/2010/main" val="23217122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9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0053DF-07A1-3F83-C710-23DBEF2244F7}"/>
              </a:ext>
            </a:extLst>
          </p:cNvPr>
          <p:cNvSpPr>
            <a:spLocks noGrp="1"/>
          </p:cNvSpPr>
          <p:nvPr>
            <p:ph type="ctrTitle"/>
          </p:nvPr>
        </p:nvSpPr>
        <p:spPr>
          <a:xfrm>
            <a:off x="567929" y="1228725"/>
            <a:ext cx="7449300" cy="1513107"/>
          </a:xfrm>
        </p:spPr>
        <p:txBody>
          <a:bodyPr/>
          <a:lstStyle/>
          <a:p>
            <a:r>
              <a:rPr lang="de-CH" dirty="0"/>
              <a:t>Weiterführende Informationen und Unterrichtsunterlagen zur Multiplikation und Division</a:t>
            </a:r>
          </a:p>
        </p:txBody>
      </p:sp>
      <p:pic>
        <p:nvPicPr>
          <p:cNvPr id="3" name="2_Seite24">
            <a:hlinkClick r:id="" action="ppaction://media"/>
            <a:extLst>
              <a:ext uri="{FF2B5EF4-FFF2-40B4-BE49-F238E27FC236}">
                <a16:creationId xmlns:a16="http://schemas.microsoft.com/office/drawing/2014/main" id="{8FB9F7AB-522B-3DE1-7429-746C48BFFE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4029" y="4170846"/>
            <a:ext cx="406400" cy="406400"/>
          </a:xfrm>
          <a:prstGeom prst="rect">
            <a:avLst/>
          </a:prstGeom>
        </p:spPr>
      </p:pic>
    </p:spTree>
    <p:extLst>
      <p:ext uri="{BB962C8B-B14F-4D97-AF65-F5344CB8AC3E}">
        <p14:creationId xmlns:p14="http://schemas.microsoft.com/office/powerpoint/2010/main" val="348918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1A6DBF8D-D3B4-0E28-C0CA-1F853242EFF8}"/>
              </a:ext>
            </a:extLst>
          </p:cNvPr>
          <p:cNvSpPr txBox="1"/>
          <p:nvPr/>
        </p:nvSpPr>
        <p:spPr>
          <a:xfrm>
            <a:off x="777240" y="727751"/>
            <a:ext cx="7239000" cy="3983463"/>
          </a:xfrm>
          <a:prstGeom prst="rect">
            <a:avLst/>
          </a:prstGeom>
          <a:noFill/>
        </p:spPr>
        <p:txBody>
          <a:bodyPr wrap="square">
            <a:spAutoFit/>
          </a:bodyPr>
          <a:lstStyle/>
          <a:p>
            <a:pPr marL="0" indent="0">
              <a:buNone/>
            </a:pPr>
            <a:r>
              <a:rPr lang="de-CH" b="1" dirty="0"/>
              <a:t>SIMA.DZLM.DE:</a:t>
            </a:r>
          </a:p>
          <a:p>
            <a:endParaRPr lang="de-CH" dirty="0"/>
          </a:p>
          <a:p>
            <a:pPr marL="0" indent="0">
              <a:buNone/>
            </a:pPr>
            <a:r>
              <a:rPr lang="de-CH" b="1" dirty="0" err="1">
                <a:latin typeface="Calibri" pitchFamily="34" charset="0"/>
                <a:ea typeface="Calibri" pitchFamily="34" charset="-122"/>
                <a:cs typeface="Calibri" pitchFamily="34" charset="-120"/>
              </a:rPr>
              <a:t>Akinwunmi</a:t>
            </a:r>
            <a:r>
              <a:rPr lang="de-CH" b="1" dirty="0">
                <a:latin typeface="Calibri" pitchFamily="34" charset="0"/>
                <a:ea typeface="Calibri" pitchFamily="34" charset="-122"/>
                <a:cs typeface="Calibri" pitchFamily="34" charset="-120"/>
              </a:rPr>
              <a:t>, K., Selter, </a:t>
            </a:r>
            <a:r>
              <a:rPr lang="de-CH" b="1" dirty="0" err="1">
                <a:latin typeface="Calibri" pitchFamily="34" charset="0"/>
                <a:ea typeface="Calibri" pitchFamily="34" charset="-122"/>
                <a:cs typeface="Calibri" pitchFamily="34" charset="-120"/>
              </a:rPr>
              <a:t>Ch</a:t>
            </a:r>
            <a:r>
              <a:rPr lang="de-CH" b="1" dirty="0">
                <a:latin typeface="Calibri" pitchFamily="34" charset="0"/>
                <a:ea typeface="Calibri" pitchFamily="34" charset="-122"/>
                <a:cs typeface="Calibri" pitchFamily="34" charset="-120"/>
              </a:rPr>
              <a:t>. Deutscher, T., Mosandl, C., </a:t>
            </a:r>
            <a:r>
              <a:rPr lang="de-CH" b="1" dirty="0" err="1">
                <a:latin typeface="Calibri" pitchFamily="34" charset="0"/>
                <a:ea typeface="Calibri" pitchFamily="34" charset="-122"/>
                <a:cs typeface="Calibri" pitchFamily="34" charset="-120"/>
              </a:rPr>
              <a:t>Nührenbörger</a:t>
            </a:r>
            <a:r>
              <a:rPr lang="de-CH" b="1" dirty="0">
                <a:latin typeface="Calibri" pitchFamily="34" charset="0"/>
                <a:ea typeface="Calibri" pitchFamily="34" charset="-122"/>
                <a:cs typeface="Calibri" pitchFamily="34" charset="-120"/>
              </a:rPr>
              <a:t>, M., </a:t>
            </a:r>
            <a:r>
              <a:rPr lang="de-CH" b="1" dirty="0" err="1">
                <a:latin typeface="Calibri" pitchFamily="34" charset="0"/>
                <a:ea typeface="Calibri" pitchFamily="34" charset="-122"/>
                <a:cs typeface="Calibri" pitchFamily="34" charset="-120"/>
              </a:rPr>
              <a:t>Ademmer</a:t>
            </a:r>
            <a:r>
              <a:rPr lang="de-CH" b="1" dirty="0">
                <a:latin typeface="Calibri" pitchFamily="34" charset="0"/>
                <a:ea typeface="Calibri" pitchFamily="34" charset="-122"/>
                <a:cs typeface="Calibri" pitchFamily="34" charset="-120"/>
              </a:rPr>
              <a:t>, C., Totaro, D., Tondorf, A. &amp; Prediger, S. (2025). </a:t>
            </a:r>
            <a:r>
              <a:rPr lang="de-CH" dirty="0">
                <a:latin typeface="Calibri" pitchFamily="34" charset="0"/>
                <a:ea typeface="Calibri" pitchFamily="34" charset="-122"/>
                <a:cs typeface="Calibri" pitchFamily="34" charset="-120"/>
              </a:rPr>
              <a:t>Multiplizieren und Dividieren verstehen und erklären – Sprachbildendes Unterrichtsmaterial für Jahrgang 4/5. Open Educational Resources. Online frei zugreifbar unter sima.dzlm.de/um/3-001</a:t>
            </a:r>
          </a:p>
          <a:p>
            <a:pPr marL="0" indent="0">
              <a:buNone/>
            </a:pPr>
            <a:endParaRPr lang="de-CH" dirty="0"/>
          </a:p>
          <a:p>
            <a:pPr marL="0" indent="0">
              <a:buNone/>
            </a:pPr>
            <a:r>
              <a:rPr lang="de-CH" b="1" dirty="0">
                <a:latin typeface="Calibri" pitchFamily="34" charset="0"/>
                <a:ea typeface="Calibri" pitchFamily="34" charset="-122"/>
                <a:cs typeface="Calibri" pitchFamily="34" charset="-120"/>
              </a:rPr>
              <a:t>Götze, D. &amp; Baiker, A. (2021). </a:t>
            </a:r>
            <a:r>
              <a:rPr lang="de-CH" dirty="0">
                <a:latin typeface="Calibri" pitchFamily="34" charset="0"/>
                <a:ea typeface="Calibri" pitchFamily="34" charset="-122"/>
                <a:cs typeface="Calibri" pitchFamily="34" charset="-120"/>
              </a:rPr>
              <a:t>Zusammenhänge zwischen Malaufgaben verstehen und erklären – Sprachbildendes Fördermaterial. Open Educational Resources unter sima.dzlm.de/um/3-001</a:t>
            </a:r>
          </a:p>
          <a:p>
            <a:endParaRPr lang="de-CH" sz="1400" dirty="0"/>
          </a:p>
        </p:txBody>
      </p:sp>
    </p:spTree>
    <p:extLst>
      <p:ext uri="{BB962C8B-B14F-4D97-AF65-F5344CB8AC3E}">
        <p14:creationId xmlns:p14="http://schemas.microsoft.com/office/powerpoint/2010/main" val="3407413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F35C-1930-06F2-7C7E-367615A907E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AB654200-6F1D-FE97-A1D9-BF6F476F0D53}"/>
              </a:ext>
            </a:extLst>
          </p:cNvPr>
          <p:cNvSpPr txBox="1"/>
          <p:nvPr/>
        </p:nvSpPr>
        <p:spPr>
          <a:xfrm>
            <a:off x="655320" y="532111"/>
            <a:ext cx="7848600" cy="4648260"/>
          </a:xfrm>
          <a:prstGeom prst="rect">
            <a:avLst/>
          </a:prstGeom>
          <a:noFill/>
        </p:spPr>
        <p:txBody>
          <a:bodyPr wrap="square">
            <a:spAutoFit/>
          </a:bodyPr>
          <a:lstStyle/>
          <a:p>
            <a:pPr marL="0" indent="0">
              <a:buNone/>
            </a:pPr>
            <a:r>
              <a:rPr lang="de-CH" b="1" dirty="0"/>
              <a:t>PIKAS: </a:t>
            </a:r>
          </a:p>
          <a:p>
            <a:pPr marL="285750" indent="-285750">
              <a:buFont typeface="Arial" panose="020B0604020202020204" pitchFamily="34" charset="0"/>
              <a:buChar char="•"/>
            </a:pPr>
            <a:r>
              <a:rPr lang="de-CH" dirty="0"/>
              <a:t>https://pikas.dzlm.de/schumas/arithmetik-12/ft5-multiplikation-division-verstehen</a:t>
            </a:r>
          </a:p>
          <a:p>
            <a:pPr marL="285750" indent="-285750">
              <a:buFont typeface="Arial" panose="020B0604020202020204" pitchFamily="34" charset="0"/>
              <a:buChar char="•"/>
            </a:pPr>
            <a:r>
              <a:rPr lang="de-CH" dirty="0"/>
              <a:t>https://pikas.dzlm.de/schumas/arithmetik-12/modul-5/mini-module</a:t>
            </a:r>
          </a:p>
          <a:p>
            <a:pPr marL="285750" indent="-285750">
              <a:buFont typeface="Arial" panose="020B0604020202020204" pitchFamily="34" charset="0"/>
              <a:buChar char="•"/>
            </a:pPr>
            <a:r>
              <a:rPr lang="de-CH" dirty="0"/>
              <a:t>https://pikas.dzlm.de/schumas/arithmetik-12/ft6-sicher-im-1%E2%80%A21-division-verstehen</a:t>
            </a:r>
          </a:p>
          <a:p>
            <a:endParaRPr lang="de-CH" dirty="0"/>
          </a:p>
          <a:p>
            <a:pPr marL="0" indent="0">
              <a:buNone/>
            </a:pPr>
            <a:r>
              <a:rPr lang="de-CH" b="1" dirty="0"/>
              <a:t>MACO: </a:t>
            </a:r>
            <a:r>
              <a:rPr lang="de-CH" dirty="0"/>
              <a:t>https://maco.dzlm.de/verstaendig-und-sicher-im-einmaleins-und-einsdurcheins-0</a:t>
            </a:r>
          </a:p>
          <a:p>
            <a:endParaRPr lang="de-DE" dirty="0"/>
          </a:p>
          <a:p>
            <a:pPr marL="0" indent="0">
              <a:buNone/>
            </a:pPr>
            <a:r>
              <a:rPr lang="de-DE" b="1" dirty="0"/>
              <a:t>FALEDIA: </a:t>
            </a:r>
            <a:r>
              <a:rPr lang="de-DE" dirty="0"/>
              <a:t>https://plattform.faledia.de/home</a:t>
            </a:r>
          </a:p>
          <a:p>
            <a:endParaRPr lang="de-DE" dirty="0"/>
          </a:p>
          <a:p>
            <a:pPr marL="0" indent="0">
              <a:buNone/>
            </a:pPr>
            <a:r>
              <a:rPr lang="de-DE" b="1" dirty="0"/>
              <a:t>MATHE SICHER KÖNNEN: </a:t>
            </a:r>
            <a:r>
              <a:rPr lang="de-DE" dirty="0"/>
              <a:t>https://mathe-sicher-koennen.dzlm.de/</a:t>
            </a:r>
          </a:p>
          <a:p>
            <a:endParaRPr lang="de-CH" sz="1400" dirty="0"/>
          </a:p>
        </p:txBody>
      </p:sp>
    </p:spTree>
    <p:extLst>
      <p:ext uri="{BB962C8B-B14F-4D97-AF65-F5344CB8AC3E}">
        <p14:creationId xmlns:p14="http://schemas.microsoft.com/office/powerpoint/2010/main" val="4093957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CCBE68-B45D-0D30-2476-DCE4A974C477}"/>
              </a:ext>
            </a:extLst>
          </p:cNvPr>
          <p:cNvSpPr>
            <a:spLocks noGrp="1"/>
          </p:cNvSpPr>
          <p:nvPr>
            <p:ph type="ctrTitle"/>
          </p:nvPr>
        </p:nvSpPr>
        <p:spPr/>
        <p:txBody>
          <a:bodyPr/>
          <a:lstStyle/>
          <a:p>
            <a:r>
              <a:rPr lang="de-CH" dirty="0"/>
              <a:t>Quellen</a:t>
            </a:r>
          </a:p>
        </p:txBody>
      </p:sp>
    </p:spTree>
    <p:extLst>
      <p:ext uri="{BB962C8B-B14F-4D97-AF65-F5344CB8AC3E}">
        <p14:creationId xmlns:p14="http://schemas.microsoft.com/office/powerpoint/2010/main" val="3792973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52F0FC5-583F-A5CB-3910-77D398FA7FF5}"/>
              </a:ext>
            </a:extLst>
          </p:cNvPr>
          <p:cNvSpPr>
            <a:spLocks noGrp="1"/>
          </p:cNvSpPr>
          <p:nvPr>
            <p:ph idx="1"/>
          </p:nvPr>
        </p:nvSpPr>
        <p:spPr>
          <a:xfrm>
            <a:off x="572400" y="598580"/>
            <a:ext cx="8063600" cy="3299447"/>
          </a:xfrm>
        </p:spPr>
        <p:txBody>
          <a:bodyPr/>
          <a:lstStyle/>
          <a:p>
            <a:pPr marL="0" indent="0">
              <a:buNone/>
            </a:pPr>
            <a:r>
              <a:rPr lang="de-CH" sz="1400" b="1" dirty="0" err="1">
                <a:solidFill>
                  <a:srgbClr val="2B2B3A"/>
                </a:solidFill>
                <a:latin typeface="Calibri" pitchFamily="34" charset="0"/>
                <a:ea typeface="Calibri" pitchFamily="34" charset="-122"/>
                <a:cs typeface="Calibri" pitchFamily="34" charset="-120"/>
              </a:rPr>
              <a:t>Akinwunmi</a:t>
            </a:r>
            <a:r>
              <a:rPr lang="de-CH" sz="1400" b="1" dirty="0">
                <a:solidFill>
                  <a:srgbClr val="2B2B3A"/>
                </a:solidFill>
                <a:latin typeface="Calibri" pitchFamily="34" charset="0"/>
                <a:ea typeface="Calibri" pitchFamily="34" charset="-122"/>
                <a:cs typeface="Calibri" pitchFamily="34" charset="-120"/>
              </a:rPr>
              <a:t>, K., Selter, </a:t>
            </a:r>
            <a:r>
              <a:rPr lang="de-CH" sz="1400" b="1" dirty="0" err="1">
                <a:solidFill>
                  <a:srgbClr val="2B2B3A"/>
                </a:solidFill>
                <a:latin typeface="Calibri" pitchFamily="34" charset="0"/>
                <a:ea typeface="Calibri" pitchFamily="34" charset="-122"/>
                <a:cs typeface="Calibri" pitchFamily="34" charset="-120"/>
              </a:rPr>
              <a:t>Ch</a:t>
            </a:r>
            <a:r>
              <a:rPr lang="de-CH" sz="1400" b="1" dirty="0">
                <a:solidFill>
                  <a:srgbClr val="2B2B3A"/>
                </a:solidFill>
                <a:latin typeface="Calibri" pitchFamily="34" charset="0"/>
                <a:ea typeface="Calibri" pitchFamily="34" charset="-122"/>
                <a:cs typeface="Calibri" pitchFamily="34" charset="-120"/>
              </a:rPr>
              <a:t>. Deutscher, T., Mosandl, C., </a:t>
            </a:r>
            <a:r>
              <a:rPr lang="de-CH" sz="1400" b="1" dirty="0" err="1">
                <a:solidFill>
                  <a:srgbClr val="2B2B3A"/>
                </a:solidFill>
                <a:latin typeface="Calibri" pitchFamily="34" charset="0"/>
                <a:ea typeface="Calibri" pitchFamily="34" charset="-122"/>
                <a:cs typeface="Calibri" pitchFamily="34" charset="-120"/>
              </a:rPr>
              <a:t>Nührenbörger</a:t>
            </a:r>
            <a:r>
              <a:rPr lang="de-CH" sz="1400" b="1" dirty="0">
                <a:solidFill>
                  <a:srgbClr val="2B2B3A"/>
                </a:solidFill>
                <a:latin typeface="Calibri" pitchFamily="34" charset="0"/>
                <a:ea typeface="Calibri" pitchFamily="34" charset="-122"/>
                <a:cs typeface="Calibri" pitchFamily="34" charset="-120"/>
              </a:rPr>
              <a:t>, M., </a:t>
            </a:r>
            <a:r>
              <a:rPr lang="de-CH" sz="1400" b="1" dirty="0" err="1">
                <a:solidFill>
                  <a:srgbClr val="2B2B3A"/>
                </a:solidFill>
                <a:latin typeface="Calibri" pitchFamily="34" charset="0"/>
                <a:ea typeface="Calibri" pitchFamily="34" charset="-122"/>
                <a:cs typeface="Calibri" pitchFamily="34" charset="-120"/>
              </a:rPr>
              <a:t>Ademmer</a:t>
            </a:r>
            <a:r>
              <a:rPr lang="de-CH" sz="1400" b="1" dirty="0">
                <a:solidFill>
                  <a:srgbClr val="2B2B3A"/>
                </a:solidFill>
                <a:latin typeface="Calibri" pitchFamily="34" charset="0"/>
                <a:ea typeface="Calibri" pitchFamily="34" charset="-122"/>
                <a:cs typeface="Calibri" pitchFamily="34" charset="-120"/>
              </a:rPr>
              <a:t>, C., Totaro, D., Tondorf, A. &amp; Prediger, S. (2025). </a:t>
            </a:r>
            <a:r>
              <a:rPr lang="de-CH" sz="1400" dirty="0">
                <a:solidFill>
                  <a:srgbClr val="2B2B3A"/>
                </a:solidFill>
                <a:latin typeface="Calibri" pitchFamily="34" charset="0"/>
                <a:ea typeface="Calibri" pitchFamily="34" charset="-122"/>
                <a:cs typeface="Calibri" pitchFamily="34" charset="-120"/>
              </a:rPr>
              <a:t>Multiplizieren und Dividieren verstehen und erklären – Sprachbildendes Unterrichtsmaterial für Jahrgang 4/5. Open Educational Resources. Online frei zugreifbar unter sima.dzlm.de/um/3-001</a:t>
            </a:r>
          </a:p>
          <a:p>
            <a:pPr marL="0" indent="0">
              <a:buNone/>
            </a:pPr>
            <a:endParaRPr lang="de-CH" sz="1400" dirty="0">
              <a:solidFill>
                <a:srgbClr val="2B2B3A"/>
              </a:solidFill>
              <a:latin typeface="Calibri" pitchFamily="34" charset="0"/>
              <a:ea typeface="Calibri" pitchFamily="34" charset="-122"/>
              <a:cs typeface="Calibri" pitchFamily="34" charset="-120"/>
            </a:endParaRPr>
          </a:p>
          <a:p>
            <a:pPr marL="0" indent="0">
              <a:buNone/>
            </a:pPr>
            <a:r>
              <a:rPr lang="de-CH" sz="1400" b="1" dirty="0">
                <a:solidFill>
                  <a:srgbClr val="2B2B3A"/>
                </a:solidFill>
                <a:latin typeface="Calibri" pitchFamily="34" charset="0"/>
                <a:ea typeface="Calibri" pitchFamily="34" charset="-122"/>
                <a:cs typeface="Calibri" pitchFamily="34" charset="-120"/>
              </a:rPr>
              <a:t>Götze, D., Wilhelm, N., &amp; </a:t>
            </a:r>
            <a:r>
              <a:rPr lang="de-CH" sz="1400" b="1" dirty="0" err="1">
                <a:solidFill>
                  <a:srgbClr val="2B2B3A"/>
                </a:solidFill>
                <a:latin typeface="Calibri" pitchFamily="34" charset="0"/>
                <a:ea typeface="Calibri" pitchFamily="34" charset="-122"/>
                <a:cs typeface="Calibri" pitchFamily="34" charset="-120"/>
              </a:rPr>
              <a:t>Gatzka</a:t>
            </a:r>
            <a:r>
              <a:rPr lang="de-CH" sz="1400" b="1" dirty="0">
                <a:solidFill>
                  <a:srgbClr val="2B2B3A"/>
                </a:solidFill>
                <a:latin typeface="Calibri" pitchFamily="34" charset="0"/>
                <a:ea typeface="Calibri" pitchFamily="34" charset="-122"/>
                <a:cs typeface="Calibri" pitchFamily="34" charset="-120"/>
              </a:rPr>
              <a:t>, S. (2025</a:t>
            </a:r>
            <a:r>
              <a:rPr lang="de-CH" sz="1400" dirty="0">
                <a:solidFill>
                  <a:srgbClr val="2B2B3A"/>
                </a:solidFill>
                <a:latin typeface="Calibri" pitchFamily="34" charset="0"/>
                <a:ea typeface="Calibri" pitchFamily="34" charset="-122"/>
                <a:cs typeface="Calibri" pitchFamily="34" charset="-120"/>
              </a:rPr>
              <a:t>). Sprachbildung im Mathematikunterricht: Hintergrundwissen und Anregungen zur Umsetzung in der Grundschule. Ministerium für Schule und Bildung des Landes Nordrhein-Westfalen. https://pikas.dzlm.de/pikasfiles/uploads/upload/Material/FOM/Handreichungen/handreichung_sprachbildung.pdf</a:t>
            </a:r>
          </a:p>
          <a:p>
            <a:pPr marL="0" indent="0">
              <a:buNone/>
            </a:pPr>
            <a:endParaRPr lang="en-US" sz="1400" dirty="0">
              <a:solidFill>
                <a:srgbClr val="2B2B3A"/>
              </a:solidFill>
              <a:latin typeface="Calibri" pitchFamily="34" charset="0"/>
              <a:ea typeface="Calibri" pitchFamily="34" charset="-122"/>
              <a:cs typeface="Calibri" pitchFamily="34" charset="-120"/>
            </a:endParaRPr>
          </a:p>
          <a:p>
            <a:pPr marL="0" indent="0">
              <a:buNone/>
            </a:pPr>
            <a:r>
              <a:rPr lang="en-US" sz="1400" b="1" dirty="0">
                <a:solidFill>
                  <a:srgbClr val="2B2B3A"/>
                </a:solidFill>
                <a:latin typeface="Calibri" pitchFamily="34" charset="0"/>
                <a:ea typeface="Calibri" pitchFamily="34" charset="-122"/>
                <a:cs typeface="Calibri" pitchFamily="34" charset="-120"/>
              </a:rPr>
              <a:t>Prediger, S. (2019). </a:t>
            </a:r>
            <a:r>
              <a:rPr lang="en-US" sz="1400" dirty="0">
                <a:solidFill>
                  <a:srgbClr val="2B2B3A"/>
                </a:solidFill>
                <a:latin typeface="Calibri" pitchFamily="34" charset="0"/>
                <a:ea typeface="Calibri" pitchFamily="34" charset="-122"/>
                <a:cs typeface="Calibri" pitchFamily="34" charset="-120"/>
              </a:rPr>
              <a:t>Mathematische und </a:t>
            </a:r>
            <a:r>
              <a:rPr lang="en-US" sz="1400" dirty="0" err="1">
                <a:solidFill>
                  <a:srgbClr val="2B2B3A"/>
                </a:solidFill>
                <a:latin typeface="Calibri" pitchFamily="34" charset="0"/>
                <a:ea typeface="Calibri" pitchFamily="34" charset="-122"/>
                <a:cs typeface="Calibri" pitchFamily="34" charset="-120"/>
              </a:rPr>
              <a:t>sprachliche</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Lernschwierigkeiten</a:t>
            </a:r>
            <a:r>
              <a:rPr lang="en-US" sz="1400" dirty="0">
                <a:solidFill>
                  <a:srgbClr val="2B2B3A"/>
                </a:solidFill>
                <a:latin typeface="Calibri" pitchFamily="34" charset="0"/>
                <a:ea typeface="Calibri" pitchFamily="34" charset="-122"/>
                <a:cs typeface="Calibri" pitchFamily="34" charset="-120"/>
              </a:rPr>
              <a:t> – </a:t>
            </a:r>
            <a:r>
              <a:rPr lang="en-US" sz="1400" dirty="0" err="1">
                <a:solidFill>
                  <a:srgbClr val="2B2B3A"/>
                </a:solidFill>
                <a:latin typeface="Calibri" pitchFamily="34" charset="0"/>
                <a:ea typeface="Calibri" pitchFamily="34" charset="-122"/>
                <a:cs typeface="Calibri" pitchFamily="34" charset="-120"/>
              </a:rPr>
              <a:t>Empirische</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Befunde</a:t>
            </a:r>
            <a:r>
              <a:rPr lang="en-US" sz="1400" dirty="0">
                <a:solidFill>
                  <a:srgbClr val="2B2B3A"/>
                </a:solidFill>
                <a:latin typeface="Calibri" pitchFamily="34" charset="0"/>
                <a:ea typeface="Calibri" pitchFamily="34" charset="-122"/>
                <a:cs typeface="Calibri" pitchFamily="34" charset="-120"/>
              </a:rPr>
              <a:t> und </a:t>
            </a:r>
            <a:r>
              <a:rPr lang="en-US" sz="1400" dirty="0" err="1">
                <a:solidFill>
                  <a:srgbClr val="2B2B3A"/>
                </a:solidFill>
                <a:latin typeface="Calibri" pitchFamily="34" charset="0"/>
                <a:ea typeface="Calibri" pitchFamily="34" charset="-122"/>
                <a:cs typeface="Calibri" pitchFamily="34" charset="-120"/>
              </a:rPr>
              <a:t>Förderansätze</a:t>
            </a:r>
            <a:r>
              <a:rPr lang="en-US" sz="1400" dirty="0">
                <a:solidFill>
                  <a:srgbClr val="2B2B3A"/>
                </a:solidFill>
                <a:latin typeface="Calibri" pitchFamily="34" charset="0"/>
                <a:ea typeface="Calibri" pitchFamily="34" charset="-122"/>
                <a:cs typeface="Calibri" pitchFamily="34" charset="-120"/>
              </a:rPr>
              <a:t> am </a:t>
            </a:r>
            <a:r>
              <a:rPr lang="en-US" sz="1400" dirty="0" err="1">
                <a:solidFill>
                  <a:srgbClr val="2B2B3A"/>
                </a:solidFill>
                <a:latin typeface="Calibri" pitchFamily="34" charset="0"/>
                <a:ea typeface="Calibri" pitchFamily="34" charset="-122"/>
                <a:cs typeface="Calibri" pitchFamily="34" charset="-120"/>
              </a:rPr>
              <a:t>Beispiel</a:t>
            </a:r>
            <a:r>
              <a:rPr lang="en-US" sz="1400" dirty="0">
                <a:solidFill>
                  <a:srgbClr val="2B2B3A"/>
                </a:solidFill>
                <a:latin typeface="Calibri" pitchFamily="34" charset="0"/>
                <a:ea typeface="Calibri" pitchFamily="34" charset="-122"/>
                <a:cs typeface="Calibri" pitchFamily="34" charset="-120"/>
              </a:rPr>
              <a:t> des </a:t>
            </a:r>
            <a:r>
              <a:rPr lang="en-US" sz="1400" dirty="0" err="1">
                <a:solidFill>
                  <a:srgbClr val="2B2B3A"/>
                </a:solidFill>
                <a:latin typeface="Calibri" pitchFamily="34" charset="0"/>
                <a:ea typeface="Calibri" pitchFamily="34" charset="-122"/>
                <a:cs typeface="Calibri" pitchFamily="34" charset="-120"/>
              </a:rPr>
              <a:t>Multiplikationskonzepts</a:t>
            </a:r>
            <a:r>
              <a:rPr lang="en-US" sz="1400" i="1" dirty="0">
                <a:solidFill>
                  <a:srgbClr val="2B2B3A"/>
                </a:solidFill>
                <a:latin typeface="Calibri" pitchFamily="34" charset="0"/>
                <a:ea typeface="Calibri" pitchFamily="34" charset="-122"/>
                <a:cs typeface="Calibri" pitchFamily="34" charset="-120"/>
              </a:rPr>
              <a:t>. Lernen und </a:t>
            </a:r>
            <a:r>
              <a:rPr lang="en-US" sz="1400" i="1" dirty="0" err="1">
                <a:solidFill>
                  <a:srgbClr val="2B2B3A"/>
                </a:solidFill>
                <a:latin typeface="Calibri" pitchFamily="34" charset="0"/>
                <a:ea typeface="Calibri" pitchFamily="34" charset="-122"/>
                <a:cs typeface="Calibri" pitchFamily="34" charset="-120"/>
              </a:rPr>
              <a:t>Lernstörungen</a:t>
            </a:r>
            <a:r>
              <a:rPr lang="en-US" sz="1400" i="1" dirty="0">
                <a:solidFill>
                  <a:srgbClr val="2B2B3A"/>
                </a:solidFill>
                <a:latin typeface="Calibri" pitchFamily="34" charset="0"/>
                <a:ea typeface="Calibri" pitchFamily="34" charset="-122"/>
                <a:cs typeface="Calibri" pitchFamily="34" charset="-120"/>
              </a:rPr>
              <a:t> </a:t>
            </a:r>
            <a:r>
              <a:rPr lang="en-US" sz="1400" dirty="0">
                <a:solidFill>
                  <a:srgbClr val="2B2B3A"/>
                </a:solidFill>
                <a:latin typeface="Calibri" pitchFamily="34" charset="0"/>
                <a:ea typeface="Calibri" pitchFamily="34" charset="-122"/>
                <a:cs typeface="Calibri" pitchFamily="34" charset="-120"/>
              </a:rPr>
              <a:t>(</a:t>
            </a:r>
            <a:r>
              <a:rPr lang="en-US" sz="1400" dirty="0" err="1">
                <a:solidFill>
                  <a:srgbClr val="2B2B3A"/>
                </a:solidFill>
                <a:latin typeface="Calibri" pitchFamily="34" charset="0"/>
                <a:ea typeface="Calibri" pitchFamily="34" charset="-122"/>
                <a:cs typeface="Calibri" pitchFamily="34" charset="-120"/>
              </a:rPr>
              <a:t>Themenheft</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Sprachförderung</a:t>
            </a:r>
            <a:r>
              <a:rPr lang="en-US" sz="1400" dirty="0">
                <a:solidFill>
                  <a:srgbClr val="2B2B3A"/>
                </a:solidFill>
                <a:latin typeface="Calibri" pitchFamily="34" charset="0"/>
                <a:ea typeface="Calibri" pitchFamily="34" charset="-122"/>
                <a:cs typeface="Calibri" pitchFamily="34" charset="-120"/>
              </a:rPr>
              <a:t>), 8(4), 247–260. Online </a:t>
            </a:r>
            <a:r>
              <a:rPr lang="en-US" sz="1400" dirty="0" err="1">
                <a:solidFill>
                  <a:srgbClr val="2B2B3A"/>
                </a:solidFill>
                <a:latin typeface="Calibri" pitchFamily="34" charset="0"/>
                <a:ea typeface="Calibri" pitchFamily="34" charset="-122"/>
                <a:cs typeface="Calibri" pitchFamily="34" charset="-120"/>
              </a:rPr>
              <a:t>frei</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zugreifbar</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unter</a:t>
            </a:r>
            <a:r>
              <a:rPr lang="en-US" sz="1400" dirty="0">
                <a:solidFill>
                  <a:srgbClr val="2B2B3A"/>
                </a:solidFill>
                <a:latin typeface="Calibri" pitchFamily="34" charset="0"/>
                <a:ea typeface="Calibri" pitchFamily="34" charset="-122"/>
                <a:cs typeface="Calibri" pitchFamily="34" charset="-120"/>
              </a:rPr>
              <a:t> </a:t>
            </a:r>
            <a:r>
              <a:rPr lang="de-CH" sz="1400" dirty="0">
                <a:solidFill>
                  <a:srgbClr val="2B2B3A"/>
                </a:solidFill>
                <a:latin typeface="Calibri" pitchFamily="34" charset="0"/>
                <a:ea typeface="Calibri" pitchFamily="34" charset="-122"/>
                <a:cs typeface="Calibri" pitchFamily="34" charset="-120"/>
                <a:hlinkClick r:id="rId2">
                  <a:extLst>
                    <a:ext uri="{A12FA001-AC4F-418D-AE19-62706E023703}">
                      <ahyp:hlinkClr xmlns:ahyp="http://schemas.microsoft.com/office/drawing/2018/hyperlinkcolor" val="tx"/>
                    </a:ext>
                  </a:extLst>
                </a:hlinkClick>
              </a:rPr>
              <a:t>https://doi.org/10.1024/2235-0977/a000268</a:t>
            </a:r>
            <a:r>
              <a:rPr lang="de-CH" sz="1400" dirty="0">
                <a:solidFill>
                  <a:srgbClr val="2B2B3A"/>
                </a:solidFill>
                <a:latin typeface="Calibri" pitchFamily="34" charset="0"/>
                <a:ea typeface="Calibri" pitchFamily="34" charset="-122"/>
                <a:cs typeface="Calibri" pitchFamily="34" charset="-120"/>
              </a:rPr>
              <a:t> (abgerufen am 19.08.2026).</a:t>
            </a:r>
          </a:p>
          <a:p>
            <a:pPr marL="0" indent="0">
              <a:buNone/>
            </a:pPr>
            <a:r>
              <a:rPr lang="de-CH" sz="1400" dirty="0">
                <a:solidFill>
                  <a:srgbClr val="2B2B3A"/>
                </a:solidFill>
                <a:latin typeface="Calibri" pitchFamily="34" charset="0"/>
                <a:ea typeface="Calibri" pitchFamily="34" charset="-122"/>
                <a:cs typeface="Calibri" pitchFamily="34" charset="-120"/>
              </a:rPr>
              <a:t>Online auch verfügbar unter (Unredigierte Webversion des Manuskripts): </a:t>
            </a:r>
            <a:r>
              <a:rPr lang="de-CH" sz="1400" dirty="0">
                <a:solidFill>
                  <a:srgbClr val="2B2B3A"/>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19-Lernstoerung-Prediger-Sprachfoerderung-Multiplikation-Webversion</a:t>
            </a:r>
            <a:r>
              <a:rPr lang="de-CH" sz="1400" dirty="0">
                <a:solidFill>
                  <a:srgbClr val="2B2B3A"/>
                </a:solidFill>
                <a:latin typeface="Calibri" pitchFamily="34" charset="0"/>
                <a:ea typeface="Calibri" pitchFamily="34" charset="-122"/>
                <a:cs typeface="Calibri" pitchFamily="34" charset="-120"/>
              </a:rPr>
              <a:t> (abgerufen am 19.08.26).</a:t>
            </a:r>
          </a:p>
          <a:p>
            <a:pPr marL="0" indent="0">
              <a:buNone/>
            </a:pPr>
            <a:endParaRPr lang="de-CH" sz="1400" dirty="0">
              <a:solidFill>
                <a:srgbClr val="2B2B3A"/>
              </a:solidFill>
              <a:latin typeface="Calibri" pitchFamily="34" charset="0"/>
              <a:ea typeface="Calibri" pitchFamily="34" charset="-122"/>
              <a:cs typeface="Calibri" pitchFamily="34" charset="-120"/>
            </a:endParaRPr>
          </a:p>
          <a:p>
            <a:pPr marL="0" indent="0">
              <a:buNone/>
            </a:pPr>
            <a:endParaRPr lang="de-CH" sz="1400" dirty="0">
              <a:solidFill>
                <a:srgbClr val="2B2B3A"/>
              </a:solidFill>
              <a:latin typeface="Calibri" pitchFamily="34" charset="0"/>
              <a:ea typeface="Calibri" pitchFamily="34" charset="-122"/>
              <a:cs typeface="Calibri" pitchFamily="34" charset="-120"/>
            </a:endParaRPr>
          </a:p>
          <a:p>
            <a:pPr marL="0" indent="0">
              <a:buNone/>
            </a:pPr>
            <a:endParaRPr lang="de-CH" sz="1400" b="1" dirty="0">
              <a:solidFill>
                <a:srgbClr val="2B2B3A"/>
              </a:solidFill>
              <a:latin typeface="Calibri" pitchFamily="34" charset="0"/>
              <a:ea typeface="Calibri" pitchFamily="34" charset="-122"/>
              <a:cs typeface="Calibri" pitchFamily="34" charset="-120"/>
            </a:endParaRPr>
          </a:p>
          <a:p>
            <a:pPr marL="0" indent="0">
              <a:buNone/>
            </a:pPr>
            <a:endParaRPr lang="en-US" sz="1400" b="1" dirty="0">
              <a:solidFill>
                <a:srgbClr val="2B2B3A"/>
              </a:solidFill>
              <a:latin typeface="Calibri" pitchFamily="34" charset="0"/>
              <a:ea typeface="Calibri" pitchFamily="34" charset="-122"/>
              <a:cs typeface="Calibri" pitchFamily="34" charset="-120"/>
            </a:endParaRPr>
          </a:p>
          <a:p>
            <a:pPr marL="0" indent="0">
              <a:buNone/>
            </a:pPr>
            <a:endParaRPr lang="de-CH" dirty="0"/>
          </a:p>
        </p:txBody>
      </p:sp>
    </p:spTree>
    <p:extLst>
      <p:ext uri="{BB962C8B-B14F-4D97-AF65-F5344CB8AC3E}">
        <p14:creationId xmlns:p14="http://schemas.microsoft.com/office/powerpoint/2010/main" val="1373098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F5F8753-0955-F485-9F9B-4F477D3E9CA6}"/>
              </a:ext>
            </a:extLst>
          </p:cNvPr>
          <p:cNvSpPr>
            <a:spLocks noGrp="1"/>
          </p:cNvSpPr>
          <p:nvPr>
            <p:ph idx="1"/>
          </p:nvPr>
        </p:nvSpPr>
        <p:spPr>
          <a:xfrm>
            <a:off x="572400" y="609600"/>
            <a:ext cx="8053440" cy="3918347"/>
          </a:xfrm>
        </p:spPr>
        <p:txBody>
          <a:bodyPr/>
          <a:lstStyle/>
          <a:p>
            <a:pPr marL="0" indent="0">
              <a:buNone/>
            </a:pPr>
            <a:r>
              <a:rPr lang="de-CH" sz="1400" b="1" dirty="0">
                <a:solidFill>
                  <a:srgbClr val="2B2B3A"/>
                </a:solidFill>
                <a:latin typeface="Calibri" pitchFamily="34" charset="0"/>
                <a:ea typeface="Calibri" pitchFamily="34" charset="-122"/>
                <a:cs typeface="Calibri" pitchFamily="34" charset="-120"/>
              </a:rPr>
              <a:t>Prediger, S. (2020). </a:t>
            </a:r>
            <a:r>
              <a:rPr lang="de-CH" sz="1400" i="1" dirty="0">
                <a:solidFill>
                  <a:srgbClr val="2B2B3A"/>
                </a:solidFill>
                <a:latin typeface="Calibri" pitchFamily="34" charset="0"/>
                <a:ea typeface="Calibri" pitchFamily="34" charset="-122"/>
                <a:cs typeface="Calibri" pitchFamily="34" charset="-120"/>
              </a:rPr>
              <a:t>Sprachbildender Mathematikunterricht in der Sekundarstufe: Ein forschungsbasiertes Praxisbuch</a:t>
            </a:r>
            <a:r>
              <a:rPr lang="de-CH" sz="1400" dirty="0">
                <a:solidFill>
                  <a:srgbClr val="2B2B3A"/>
                </a:solidFill>
                <a:latin typeface="Calibri" pitchFamily="34" charset="0"/>
                <a:ea typeface="Calibri" pitchFamily="34" charset="-122"/>
                <a:cs typeface="Calibri" pitchFamily="34" charset="-120"/>
              </a:rPr>
              <a:t>. Cornelsen</a:t>
            </a:r>
          </a:p>
          <a:p>
            <a:pPr marL="0" indent="0">
              <a:buNone/>
            </a:pPr>
            <a:endParaRPr lang="de-CH" sz="1400" b="1" dirty="0">
              <a:solidFill>
                <a:srgbClr val="2B2B3A"/>
              </a:solidFill>
              <a:latin typeface="Calibri" pitchFamily="34" charset="0"/>
              <a:ea typeface="Calibri" pitchFamily="34" charset="-122"/>
              <a:cs typeface="Calibri" pitchFamily="34" charset="-120"/>
            </a:endParaRPr>
          </a:p>
          <a:p>
            <a:pPr marL="0" indent="0">
              <a:buNone/>
            </a:pPr>
            <a:r>
              <a:rPr lang="de-CH" sz="1400" b="1" dirty="0">
                <a:solidFill>
                  <a:srgbClr val="2B2B3A"/>
                </a:solidFill>
                <a:latin typeface="Calibri" pitchFamily="34" charset="0"/>
                <a:ea typeface="Calibri" pitchFamily="34" charset="-122"/>
                <a:cs typeface="Calibri" pitchFamily="34" charset="-120"/>
              </a:rPr>
              <a:t>Prediger, S. (2025). </a:t>
            </a:r>
            <a:r>
              <a:rPr lang="de-CH" sz="1400" i="1" dirty="0">
                <a:solidFill>
                  <a:srgbClr val="2B2B3A"/>
                </a:solidFill>
                <a:latin typeface="Calibri" pitchFamily="34" charset="0"/>
                <a:ea typeface="Calibri" pitchFamily="34" charset="-122"/>
                <a:cs typeface="Calibri" pitchFamily="34" charset="-120"/>
              </a:rPr>
              <a:t>Multiplizieren und Dividieren verstehen und erklären: Didaktischer Kommentar zum sprachbildenden Fördermaterial. </a:t>
            </a:r>
            <a:r>
              <a:rPr lang="de-CH" sz="1400" dirty="0">
                <a:solidFill>
                  <a:srgbClr val="2B2B3A"/>
                </a:solidFill>
                <a:latin typeface="Calibri" pitchFamily="34" charset="0"/>
                <a:ea typeface="Calibri" pitchFamily="34" charset="-122"/>
                <a:cs typeface="Calibri" pitchFamily="34" charset="-120"/>
              </a:rPr>
              <a:t>Open Educational Resources. Online frei zugreifbar unter sima.dzlm.de/um/3-001</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oder</a:t>
            </a:r>
            <a:r>
              <a:rPr lang="en-US" sz="1400" dirty="0">
                <a:solidFill>
                  <a:srgbClr val="2B2B3A"/>
                </a:solidFill>
                <a:latin typeface="Calibri" pitchFamily="34" charset="0"/>
                <a:ea typeface="Calibri" pitchFamily="34" charset="-122"/>
                <a:cs typeface="Calibri" pitchFamily="34" charset="-120"/>
              </a:rPr>
              <a:t> </a:t>
            </a:r>
            <a:r>
              <a:rPr lang="en-US" sz="1400" dirty="0">
                <a:solidFill>
                  <a:srgbClr val="2B2B3A"/>
                </a:solidFill>
                <a:latin typeface="Calibri" pitchFamily="34" charset="0"/>
                <a:ea typeface="Calibri" pitchFamily="34" charset="-122"/>
                <a:cs typeface="Calibri" pitchFamily="34" charset="-120"/>
                <a:hlinkClick r:id="rId2"/>
              </a:rPr>
              <a:t>https://sima.dzlm.de/sites/simams/files/uploads/sima3-001-multiplikation-division-did-kommentar_250828.pdf</a:t>
            </a:r>
            <a:r>
              <a:rPr lang="en-US" sz="1400" dirty="0">
                <a:solidFill>
                  <a:srgbClr val="2B2B3A"/>
                </a:solidFill>
                <a:latin typeface="Calibri" pitchFamily="34" charset="0"/>
                <a:ea typeface="Calibri" pitchFamily="34" charset="-122"/>
                <a:cs typeface="Calibri" pitchFamily="34" charset="-120"/>
              </a:rPr>
              <a:t> (</a:t>
            </a:r>
            <a:r>
              <a:rPr lang="en-US" sz="1400" dirty="0" err="1">
                <a:solidFill>
                  <a:srgbClr val="2B2B3A"/>
                </a:solidFill>
                <a:latin typeface="Calibri" pitchFamily="34" charset="0"/>
                <a:ea typeface="Calibri" pitchFamily="34" charset="-122"/>
                <a:cs typeface="Calibri" pitchFamily="34" charset="-120"/>
              </a:rPr>
              <a:t>abgerufen</a:t>
            </a:r>
            <a:r>
              <a:rPr lang="en-US" sz="1400" dirty="0">
                <a:solidFill>
                  <a:srgbClr val="2B2B3A"/>
                </a:solidFill>
                <a:latin typeface="Calibri" pitchFamily="34" charset="0"/>
                <a:ea typeface="Calibri" pitchFamily="34" charset="-122"/>
                <a:cs typeface="Calibri" pitchFamily="34" charset="-120"/>
              </a:rPr>
              <a:t> am 19.08.26)</a:t>
            </a:r>
          </a:p>
          <a:p>
            <a:pPr marL="0" indent="0">
              <a:buNone/>
            </a:pPr>
            <a:endParaRPr lang="de-CH" sz="1400" dirty="0">
              <a:solidFill>
                <a:srgbClr val="2B2B3A"/>
              </a:solidFill>
              <a:latin typeface="Calibri" pitchFamily="34" charset="0"/>
              <a:ea typeface="Calibri" pitchFamily="34" charset="-122"/>
              <a:cs typeface="Calibri" pitchFamily="34" charset="-120"/>
            </a:endParaRPr>
          </a:p>
          <a:p>
            <a:pPr marL="0" indent="0">
              <a:buNone/>
            </a:pPr>
            <a:r>
              <a:rPr lang="de-CH" sz="1400" b="1" dirty="0">
                <a:solidFill>
                  <a:srgbClr val="2B2B3A"/>
                </a:solidFill>
                <a:latin typeface="Calibri" pitchFamily="34" charset="0"/>
                <a:ea typeface="Calibri" pitchFamily="34" charset="-122"/>
                <a:cs typeface="Calibri" pitchFamily="34" charset="-120"/>
              </a:rPr>
              <a:t>Prediger, S. (o.J.). </a:t>
            </a:r>
            <a:r>
              <a:rPr lang="de-CH" sz="1400" i="1" dirty="0">
                <a:solidFill>
                  <a:srgbClr val="2B2B3A"/>
                </a:solidFill>
                <a:latin typeface="Calibri" pitchFamily="34" charset="0"/>
                <a:ea typeface="Calibri" pitchFamily="34" charset="-122"/>
                <a:cs typeface="Calibri" pitchFamily="34" charset="-120"/>
              </a:rPr>
              <a:t>Sprache aufbauen in allen Fächern: Warum, wie und was? Verschriftlichung eines Einstiegs-Vortragsfilms für die Arbeit in Schulkonferenzen</a:t>
            </a:r>
            <a:r>
              <a:rPr lang="de-CH" sz="1400" dirty="0">
                <a:solidFill>
                  <a:srgbClr val="2B2B3A"/>
                </a:solidFill>
                <a:latin typeface="Calibri" pitchFamily="34" charset="0"/>
                <a:ea typeface="Calibri" pitchFamily="34" charset="-122"/>
                <a:cs typeface="Calibri" pitchFamily="34" charset="-120"/>
              </a:rPr>
              <a:t>. Online verfügbar unter: </a:t>
            </a:r>
            <a:r>
              <a:rPr lang="de-CH" sz="1400" dirty="0">
                <a:solidFill>
                  <a:srgbClr val="2B2B3A"/>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https://sima.dzlm.de/sites/simams/files/uploads/fachbiss-einstiegsfilm-prediger-broschuere_240408.pdf</a:t>
            </a:r>
            <a:r>
              <a:rPr lang="de-CH" sz="1400" dirty="0">
                <a:solidFill>
                  <a:srgbClr val="2B2B3A"/>
                </a:solidFill>
                <a:latin typeface="Calibri" pitchFamily="34" charset="0"/>
                <a:ea typeface="Calibri" pitchFamily="34" charset="-122"/>
                <a:cs typeface="Calibri" pitchFamily="34" charset="-120"/>
              </a:rPr>
              <a:t> (abgerufen am 19.08.26).</a:t>
            </a:r>
          </a:p>
          <a:p>
            <a:pPr marL="0" indent="0">
              <a:buNone/>
            </a:pPr>
            <a:endParaRPr lang="de-CH" sz="1400" dirty="0">
              <a:solidFill>
                <a:srgbClr val="2B2B3A"/>
              </a:solidFill>
              <a:latin typeface="Calibri" pitchFamily="34" charset="0"/>
              <a:ea typeface="Calibri" pitchFamily="34" charset="-122"/>
              <a:cs typeface="Calibri" pitchFamily="34" charset="-120"/>
            </a:endParaRPr>
          </a:p>
          <a:p>
            <a:pPr marL="0" indent="0">
              <a:buNone/>
            </a:pPr>
            <a:r>
              <a:rPr lang="de-CH" sz="1400" b="1" dirty="0">
                <a:solidFill>
                  <a:srgbClr val="2B2B3A"/>
                </a:solidFill>
                <a:latin typeface="Calibri" pitchFamily="34" charset="0"/>
                <a:ea typeface="Calibri" pitchFamily="34" charset="-122"/>
                <a:cs typeface="Calibri" pitchFamily="34" charset="-120"/>
              </a:rPr>
              <a:t>Wessel, L., </a:t>
            </a:r>
            <a:r>
              <a:rPr lang="de-CH" sz="1400" b="1" dirty="0" err="1">
                <a:solidFill>
                  <a:srgbClr val="2B2B3A"/>
                </a:solidFill>
                <a:latin typeface="Calibri" pitchFamily="34" charset="0"/>
                <a:ea typeface="Calibri" pitchFamily="34" charset="-122"/>
                <a:cs typeface="Calibri" pitchFamily="34" charset="-120"/>
              </a:rPr>
              <a:t>Büchter</a:t>
            </a:r>
            <a:r>
              <a:rPr lang="de-CH" sz="1400" b="1" dirty="0">
                <a:solidFill>
                  <a:srgbClr val="2B2B3A"/>
                </a:solidFill>
                <a:latin typeface="Calibri" pitchFamily="34" charset="0"/>
                <a:ea typeface="Calibri" pitchFamily="34" charset="-122"/>
                <a:cs typeface="Calibri" pitchFamily="34" charset="-120"/>
              </a:rPr>
              <a:t>, A. &amp; Prediger, S. (2018). </a:t>
            </a:r>
            <a:r>
              <a:rPr lang="de-CH" sz="1400" dirty="0">
                <a:solidFill>
                  <a:srgbClr val="2B2B3A"/>
                </a:solidFill>
                <a:latin typeface="Calibri" pitchFamily="34" charset="0"/>
                <a:ea typeface="Calibri" pitchFamily="34" charset="-122"/>
                <a:cs typeface="Calibri" pitchFamily="34" charset="-120"/>
              </a:rPr>
              <a:t>Weil Sprache zählt - Sprachsensibel Mathematikunterricht planen, durchführen und auswerten. </a:t>
            </a:r>
            <a:r>
              <a:rPr lang="de-CH" sz="1400" i="1" dirty="0">
                <a:solidFill>
                  <a:srgbClr val="2B2B3A"/>
                </a:solidFill>
                <a:latin typeface="Calibri" pitchFamily="34" charset="0"/>
                <a:ea typeface="Calibri" pitchFamily="34" charset="-122"/>
                <a:cs typeface="Calibri" pitchFamily="34" charset="-120"/>
              </a:rPr>
              <a:t>Mathematik lehren, 206, 2-7</a:t>
            </a:r>
            <a:r>
              <a:rPr lang="de-CH" sz="1400" dirty="0">
                <a:solidFill>
                  <a:srgbClr val="2B2B3A"/>
                </a:solidFill>
                <a:latin typeface="Calibri" pitchFamily="34" charset="0"/>
                <a:ea typeface="Calibri" pitchFamily="34" charset="-122"/>
                <a:cs typeface="Calibri" pitchFamily="34" charset="-120"/>
              </a:rPr>
              <a:t>, verfügbar unter: </a:t>
            </a:r>
            <a:r>
              <a:rPr lang="de-CH" sz="1400" dirty="0">
                <a:solidFill>
                  <a:srgbClr val="2B2B3A"/>
                </a:solidFill>
                <a:latin typeface="Calibri" pitchFamily="34" charset="0"/>
                <a:ea typeface="Calibri" pitchFamily="34" charset="-122"/>
                <a:cs typeface="Calibri" pitchFamily="34" charset="-120"/>
                <a:hlinkClick r:id="rId4"/>
              </a:rPr>
              <a:t>https://wwwold.mathematik.tu-dortmund.de/~prediger/veroeff/18-ML-WesBuechPred-Sprache-Basiartikel_Webversion.pdf</a:t>
            </a:r>
            <a:r>
              <a:rPr lang="de-CH" sz="1400" dirty="0">
                <a:solidFill>
                  <a:srgbClr val="2B2B3A"/>
                </a:solidFill>
                <a:latin typeface="Calibri" pitchFamily="34" charset="0"/>
                <a:ea typeface="Calibri" pitchFamily="34" charset="-122"/>
                <a:cs typeface="Calibri" pitchFamily="34" charset="-120"/>
              </a:rPr>
              <a:t> (abgerufen am 19.08.2026)</a:t>
            </a:r>
          </a:p>
          <a:p>
            <a:pPr marL="0" indent="0">
              <a:buNone/>
            </a:pPr>
            <a:endParaRPr lang="de-CH" dirty="0"/>
          </a:p>
        </p:txBody>
      </p:sp>
    </p:spTree>
    <p:extLst>
      <p:ext uri="{BB962C8B-B14F-4D97-AF65-F5344CB8AC3E}">
        <p14:creationId xmlns:p14="http://schemas.microsoft.com/office/powerpoint/2010/main" val="1911977685"/>
      </p:ext>
    </p:extLst>
  </p:cSld>
  <p:clrMapOvr>
    <a:masterClrMapping/>
  </p:clrMapOvr>
</p:sld>
</file>

<file path=ppt/theme/theme1.xml><?xml version="1.0" encoding="utf-8"?>
<a:theme xmlns:a="http://schemas.openxmlformats.org/drawingml/2006/main" name="PH Zug">
  <a:themeElements>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fontScheme name="PH Zu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aesentation_PH Zug_de_16_9_orange.potx" id="{C65DF278-9F74-4E00-ACE3-AE54C5850CEE}" vid="{76329FA3-8615-4F81-86B5-2606C80D8C81}"/>
    </a:ext>
  </a:extLst>
</a:theme>
</file>

<file path=ppt/theme/theme2.xml><?xml version="1.0" encoding="utf-8"?>
<a:theme xmlns:a="http://schemas.openxmlformats.org/drawingml/2006/main" name="1_PH Zug">
  <a:themeElements>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fontScheme name="PH Zu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aesentation_PH Zug_de_16_9_orange.potx" id="{C65DF278-9F74-4E00-ACE3-AE54C5850CEE}" vid="{76329FA3-8615-4F81-86B5-2606C80D8C81}"/>
    </a:ext>
  </a:extLst>
</a:theme>
</file>

<file path=ppt/theme/theme3.xml><?xml version="1.0" encoding="utf-8"?>
<a:theme xmlns:a="http://schemas.openxmlformats.org/drawingml/2006/main" name="2_PH Zug">
  <a:themeElements>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fontScheme name="PH Zu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aesentation_PH Zug_de_16_9_orange.potx" id="{C65DF278-9F74-4E00-ACE3-AE54C5850CEE}" vid="{76329FA3-8615-4F81-86B5-2606C80D8C81}"/>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2.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3.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4.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5.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6.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7.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8.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9.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10.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11.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12.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PPT_orange</Template>
  <TotalTime>0</TotalTime>
  <Words>4119</Words>
  <Application>Microsoft Office PowerPoint</Application>
  <PresentationFormat>Bildschirmpräsentation (16:9)</PresentationFormat>
  <Paragraphs>290</Paragraphs>
  <Slides>29</Slides>
  <Notes>23</Notes>
  <HiddenSlides>0</HiddenSlides>
  <MMClips>23</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29</vt:i4>
      </vt:variant>
    </vt:vector>
  </HeadingPairs>
  <TitlesOfParts>
    <vt:vector size="38" baseType="lpstr">
      <vt:lpstr>Aptos</vt:lpstr>
      <vt:lpstr>Arial</vt:lpstr>
      <vt:lpstr>Calibri</vt:lpstr>
      <vt:lpstr>Cambria</vt:lpstr>
      <vt:lpstr>Segoe UI</vt:lpstr>
      <vt:lpstr>Wingdings</vt:lpstr>
      <vt:lpstr>PH Zug</vt:lpstr>
      <vt:lpstr>1_PH Zug</vt:lpstr>
      <vt:lpstr>2_PH Zug</vt:lpstr>
      <vt:lpstr>Zur Wichtigkeit einer bedeutungsbezogenen Sprache und wie man sie fördert</vt:lpstr>
      <vt:lpstr>Zur Quellenangabe</vt:lpstr>
      <vt:lpstr>Worum geht es im Kern?</vt:lpstr>
      <vt:lpstr>Multiplizieren heisst: in Bündeln zählen (‘Unitizing’) </vt:lpstr>
      <vt:lpstr>Transfer auf zukünftige Inhalte</vt:lpstr>
      <vt:lpstr>Die Stolpersteine</vt:lpstr>
      <vt:lpstr>PowerPoint-Präsentation</vt:lpstr>
      <vt:lpstr>PowerPoint-Präsentation</vt:lpstr>
      <vt:lpstr>PowerPoint-Präsentation</vt:lpstr>
      <vt:lpstr>Förderansatz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Transfer auf zukünftige Inhalte</vt:lpstr>
      <vt:lpstr>Fazit: Mathematische Begriffe entstehen durch Sprache  </vt:lpstr>
      <vt:lpstr>Am Beispiel der Multiplikation wird sichtbar: </vt:lpstr>
      <vt:lpstr>Weiterführende Informationen und Unterrichtsunterlagen zur Multiplikation und Division</vt:lpstr>
      <vt:lpstr>PowerPoint-Präsentation</vt:lpstr>
      <vt:lpstr>PowerPoint-Präsentation</vt:lpstr>
      <vt:lpstr>Quellen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Müller Lee Ann PH Zug</cp:lastModifiedBy>
  <cp:revision>12</cp:revision>
  <cp:lastPrinted>2026-07-16T15:14:50Z</cp:lastPrinted>
  <dcterms:created xsi:type="dcterms:W3CDTF">2026-07-16T00:46:38Z</dcterms:created>
  <dcterms:modified xsi:type="dcterms:W3CDTF">2026-10-12T06:16:53Z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20ffcc0-d353-413c-88c5-b5a899e11732_Enabled">
    <vt:lpwstr>true</vt:lpwstr>
  </property>
  <property fmtid="{D5CDD505-2E9C-101B-9397-08002B2CF9AE}" pid="3" name="MSIP_Label_820ffcc0-d353-413c-88c5-b5a899e11732_SetDate">
    <vt:lpwstr>2026-07-16T00:55:03Z</vt:lpwstr>
  </property>
  <property fmtid="{D5CDD505-2E9C-101B-9397-08002B2CF9AE}" pid="4" name="MSIP_Label_820ffcc0-d353-413c-88c5-b5a899e11732_Method">
    <vt:lpwstr>Standard</vt:lpwstr>
  </property>
  <property fmtid="{D5CDD505-2E9C-101B-9397-08002B2CF9AE}" pid="5" name="MSIP_Label_820ffcc0-d353-413c-88c5-b5a899e11732_Name">
    <vt:lpwstr>Allgemein</vt:lpwstr>
  </property>
  <property fmtid="{D5CDD505-2E9C-101B-9397-08002B2CF9AE}" pid="6" name="MSIP_Label_820ffcc0-d353-413c-88c5-b5a899e11732_SiteId">
    <vt:lpwstr>5639e015-ff2d-45b5-9600-2728b75cb976</vt:lpwstr>
  </property>
  <property fmtid="{D5CDD505-2E9C-101B-9397-08002B2CF9AE}" pid="7" name="MSIP_Label_820ffcc0-d353-413c-88c5-b5a899e11732_ActionId">
    <vt:lpwstr>5c80ff45-5d84-46f5-9e77-ef13496f6541</vt:lpwstr>
  </property>
  <property fmtid="{D5CDD505-2E9C-101B-9397-08002B2CF9AE}" pid="8" name="MSIP_Label_820ffcc0-d353-413c-88c5-b5a899e11732_ContentBits">
    <vt:lpwstr>0</vt:lpwstr>
  </property>
  <property fmtid="{D5CDD505-2E9C-101B-9397-08002B2CF9AE}" pid="9" name="MSIP_Label_820ffcc0-d353-413c-88c5-b5a899e11732_Tag">
    <vt:lpwstr>10, 3, 0, 1</vt:lpwstr>
  </property>
</Properties>
</file>